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71" r:id="rId2"/>
    <p:sldId id="290" r:id="rId3"/>
    <p:sldId id="291" r:id="rId4"/>
    <p:sldId id="292" r:id="rId5"/>
    <p:sldId id="289" r:id="rId6"/>
    <p:sldId id="294" r:id="rId7"/>
    <p:sldId id="293" r:id="rId8"/>
    <p:sldId id="295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7937" autoAdjust="0"/>
  </p:normalViewPr>
  <p:slideViewPr>
    <p:cSldViewPr snapToGrid="0" snapToObjects="1">
      <p:cViewPr varScale="1">
        <p:scale>
          <a:sx n="65" d="100"/>
          <a:sy n="65" d="100"/>
        </p:scale>
        <p:origin x="-11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Introjected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0220739424930345"/>
                  <c:y val="0.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Edmodo Ayschronous disscussion forums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0.555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External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0204972323149606"/>
                  <c:y val="0.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Edmodo Ayschronous disscussion forums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0.54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Integrated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0126136814245911"/>
                  <c:y val="0.005524143333685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Edmodo Ayschronous disscussion forums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0.253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Identified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0141903916026651"/>
                  <c:y val="-0.002762289152800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Edmodo Ayschronous disscussion forums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0.006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127366216"/>
        <c:axId val="-2141622472"/>
        <c:axId val="0"/>
      </c:bar3DChart>
      <c:catAx>
        <c:axId val="2127366216"/>
        <c:scaling>
          <c:orientation val="minMax"/>
        </c:scaling>
        <c:delete val="0"/>
        <c:axPos val="b"/>
        <c:majorTickMark val="out"/>
        <c:minorTickMark val="none"/>
        <c:tickLblPos val="nextTo"/>
        <c:crossAx val="-2141622472"/>
        <c:crosses val="autoZero"/>
        <c:auto val="1"/>
        <c:lblAlgn val="ctr"/>
        <c:lblOffset val="100"/>
        <c:noMultiLvlLbl val="0"/>
      </c:catAx>
      <c:valAx>
        <c:axId val="-21416224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273662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6C9298-20C3-984B-8D52-CD9DC50DAC33}" type="datetimeFigureOut">
              <a:rPr lang="en-US" smtClean="0"/>
              <a:t>12/9/13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C40BFE-81B9-8045-AB49-8495D6F02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111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 could ask the audience</a:t>
            </a:r>
            <a:r>
              <a:rPr lang="en-US" baseline="0" dirty="0" smtClean="0"/>
              <a:t> what their predictions are – and then share yours to make it more personal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C40BFE-81B9-8045-AB49-8495D6F02A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77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Is this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webbased</a:t>
            </a:r>
            <a:r>
              <a:rPr lang="en-US" baseline="0" dirty="0" smtClean="0"/>
              <a:t>? If so, I would give the URL </a:t>
            </a:r>
            <a:r>
              <a:rPr lang="en-US" baseline="0" dirty="0" err="1" smtClean="0"/>
              <a:t>somehwere</a:t>
            </a:r>
            <a:r>
              <a:rPr lang="en-US" baseline="0" dirty="0" smtClean="0"/>
              <a:t>. Nice screen shots.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C40BFE-81B9-8045-AB49-8495D6F02AB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466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External, </a:t>
            </a:r>
            <a:r>
              <a:rPr lang="en-US" dirty="0" err="1" smtClean="0"/>
              <a:t>introjected</a:t>
            </a:r>
            <a:r>
              <a:rPr lang="en-US" dirty="0" smtClean="0"/>
              <a:t>, Integral, Identified --- you</a:t>
            </a:r>
            <a:r>
              <a:rPr lang="en-US" baseline="0" dirty="0" smtClean="0"/>
              <a:t> may need to explain briefly what features these are, and how instruction is carried out? What is introjection? You do not need a slide, but you will have to explain that unless it was covered in your class, I do not know about it. </a:t>
            </a:r>
            <a:br>
              <a:rPr lang="en-US" baseline="0" dirty="0" smtClean="0"/>
            </a:br>
            <a:r>
              <a:rPr lang="en-US" baseline="0" dirty="0" smtClean="0"/>
              <a:t/>
            </a:r>
            <a:br>
              <a:rPr lang="en-US" baseline="0" dirty="0" smtClean="0"/>
            </a:br>
            <a:r>
              <a:rPr lang="en-US" baseline="0" dirty="0" smtClean="0"/>
              <a:t>How to you </a:t>
            </a:r>
            <a:r>
              <a:rPr lang="en-US" baseline="0" dirty="0" err="1" smtClean="0"/>
              <a:t>diiffer</a:t>
            </a:r>
            <a:r>
              <a:rPr lang="en-US" baseline="0" dirty="0" smtClean="0"/>
              <a:t> these? You need to at least explain for one of these variables briefly what you did. </a:t>
            </a:r>
            <a:br>
              <a:rPr lang="en-US" baseline="0" dirty="0" smtClean="0"/>
            </a:br>
            <a:r>
              <a:rPr lang="en-US" baseline="0" dirty="0" smtClean="0"/>
              <a:t/>
            </a:r>
            <a:br>
              <a:rPr lang="en-US" baseline="0" dirty="0" smtClean="0"/>
            </a:br>
            <a:r>
              <a:rPr lang="en-US" baseline="0" dirty="0" smtClean="0"/>
              <a:t>I am also not sure what exactly the students did – what language? How many words? How much instruction?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C40BFE-81B9-8045-AB49-8495D6F02AB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6996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C40BFE-81B9-8045-AB49-8495D6F02AB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2650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am not sure I understand this </a:t>
            </a:r>
            <a:r>
              <a:rPr lang="en-US" dirty="0" err="1" smtClean="0"/>
              <a:t>grapic</a:t>
            </a:r>
            <a:r>
              <a:rPr lang="en-US" dirty="0" smtClean="0"/>
              <a:t> too well –</a:t>
            </a:r>
            <a:r>
              <a:rPr lang="en-US" baseline="0" dirty="0" smtClean="0"/>
              <a:t> you need to explain a bit better </a:t>
            </a:r>
          </a:p>
          <a:p>
            <a:endParaRPr lang="en-US" baseline="0" dirty="0" smtClean="0"/>
          </a:p>
          <a:p>
            <a:r>
              <a:rPr lang="en-US" baseline="0" dirty="0" smtClean="0"/>
              <a:t>I would not do the round bars, that does not add compared to simple bars. Bigger </a:t>
            </a:r>
            <a:r>
              <a:rPr lang="en-US" baseline="0" dirty="0" err="1" smtClean="0"/>
              <a:t>fobt</a:t>
            </a:r>
            <a:r>
              <a:rPr lang="en-US" baseline="0" dirty="0" smtClean="0"/>
              <a:t> is better. And, what is “0.6” – I am not sure I get that.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C40BFE-81B9-8045-AB49-8495D6F02AB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9314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 you say that</a:t>
            </a:r>
            <a:r>
              <a:rPr lang="en-US" baseline="0" dirty="0" smtClean="0"/>
              <a:t> the correlation you found is </a:t>
            </a:r>
            <a:r>
              <a:rPr lang="en-US" baseline="0" dirty="0" err="1" smtClean="0"/>
              <a:t>statitstically</a:t>
            </a:r>
            <a:r>
              <a:rPr lang="en-US" baseline="0" dirty="0" smtClean="0"/>
              <a:t> significant? </a:t>
            </a:r>
            <a:br>
              <a:rPr lang="en-US" baseline="0" dirty="0" smtClean="0"/>
            </a:br>
            <a:r>
              <a:rPr lang="en-US" baseline="0" dirty="0" smtClean="0"/>
              <a:t/>
            </a:r>
            <a:br>
              <a:rPr lang="en-US" baseline="0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C40BFE-81B9-8045-AB49-8495D6F02AB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564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B3702-1E65-BC4B-AA2E-4749FB3A31B9}" type="datetimeFigureOut">
              <a:rPr lang="en-US" smtClean="0"/>
              <a:t>12/9/13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DE308-32C0-B94D-9CE4-9F29683A7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329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B3702-1E65-BC4B-AA2E-4749FB3A31B9}" type="datetimeFigureOut">
              <a:rPr lang="en-US" smtClean="0"/>
              <a:t>12/9/13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DE308-32C0-B94D-9CE4-9F29683A7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909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B3702-1E65-BC4B-AA2E-4749FB3A31B9}" type="datetimeFigureOut">
              <a:rPr lang="en-US" smtClean="0"/>
              <a:t>12/9/13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DE308-32C0-B94D-9CE4-9F29683A7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506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B3702-1E65-BC4B-AA2E-4749FB3A31B9}" type="datetimeFigureOut">
              <a:rPr lang="en-US" smtClean="0"/>
              <a:t>12/9/13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DE308-32C0-B94D-9CE4-9F29683A7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104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B3702-1E65-BC4B-AA2E-4749FB3A31B9}" type="datetimeFigureOut">
              <a:rPr lang="en-US" smtClean="0"/>
              <a:t>12/9/13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DE308-32C0-B94D-9CE4-9F29683A7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978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B3702-1E65-BC4B-AA2E-4749FB3A31B9}" type="datetimeFigureOut">
              <a:rPr lang="en-US" smtClean="0"/>
              <a:t>12/9/13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DE308-32C0-B94D-9CE4-9F29683A7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231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B3702-1E65-BC4B-AA2E-4749FB3A31B9}" type="datetimeFigureOut">
              <a:rPr lang="en-US" smtClean="0"/>
              <a:t>12/9/13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DE308-32C0-B94D-9CE4-9F29683A7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009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B3702-1E65-BC4B-AA2E-4749FB3A31B9}" type="datetimeFigureOut">
              <a:rPr lang="en-US" smtClean="0"/>
              <a:t>12/9/13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DE308-32C0-B94D-9CE4-9F29683A7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860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B3702-1E65-BC4B-AA2E-4749FB3A31B9}" type="datetimeFigureOut">
              <a:rPr lang="en-US" smtClean="0"/>
              <a:t>12/9/13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DE308-32C0-B94D-9CE4-9F29683A7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568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B3702-1E65-BC4B-AA2E-4749FB3A31B9}" type="datetimeFigureOut">
              <a:rPr lang="en-US" smtClean="0"/>
              <a:t>12/9/13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DE308-32C0-B94D-9CE4-9F29683A7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52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B3702-1E65-BC4B-AA2E-4749FB3A31B9}" type="datetimeFigureOut">
              <a:rPr lang="en-US" smtClean="0"/>
              <a:t>12/9/13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DE308-32C0-B94D-9CE4-9F29683A7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448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B3702-1E65-BC4B-AA2E-4749FB3A31B9}" type="datetimeFigureOut">
              <a:rPr lang="en-US" smtClean="0"/>
              <a:t>12/9/13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DE308-32C0-B94D-9CE4-9F29683A7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673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THEORIES AND PRACTICE OF SECOND LANGUAGE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8549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4800" dirty="0" smtClean="0"/>
              <a:t> 	Bekir Mugayitoglu </a:t>
            </a:r>
          </a:p>
          <a:p>
            <a:pPr marL="0" indent="0" algn="ctr">
              <a:buNone/>
            </a:pPr>
            <a:endParaRPr lang="en-US" sz="4800" dirty="0" smtClean="0"/>
          </a:p>
          <a:p>
            <a:pPr marL="0" indent="0" algn="ctr">
              <a:buNone/>
            </a:pPr>
            <a:r>
              <a:rPr lang="en-US" sz="4800" dirty="0" smtClean="0"/>
              <a:t>SLA Research Project	 </a:t>
            </a:r>
          </a:p>
          <a:p>
            <a:pPr marL="0" indent="0" algn="ctr">
              <a:buNone/>
            </a:pPr>
            <a:r>
              <a:rPr lang="en-US" sz="4800" dirty="0" smtClean="0"/>
              <a:t>Motivation and </a:t>
            </a:r>
            <a:r>
              <a:rPr lang="en-US" sz="4800" dirty="0" err="1" smtClean="0"/>
              <a:t>Edmodo</a:t>
            </a:r>
            <a:r>
              <a:rPr lang="en-US" sz="4800" dirty="0" smtClean="0"/>
              <a:t> 	</a:t>
            </a:r>
          </a:p>
          <a:p>
            <a:pPr marL="0" indent="0" algn="ctr">
              <a:buNone/>
            </a:pPr>
            <a:endParaRPr lang="en-US" sz="4800" dirty="0" smtClean="0"/>
          </a:p>
          <a:p>
            <a:pPr marL="0" indent="0" algn="ctr">
              <a:buNone/>
            </a:pPr>
            <a:endParaRPr lang="en-US" sz="4800" dirty="0" smtClean="0"/>
          </a:p>
          <a:p>
            <a:pPr marL="0" indent="0" algn="ctr">
              <a:buNone/>
            </a:pPr>
            <a:r>
              <a:rPr lang="en-US" sz="4800" dirty="0" smtClean="0"/>
              <a:t>12/09/2013</a:t>
            </a:r>
          </a:p>
          <a:p>
            <a:pPr marL="0" indent="0">
              <a:buNone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852975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RESEARCH QUESTION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VARIABLES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POPULATION </a:t>
            </a:r>
          </a:p>
          <a:p>
            <a:endParaRPr lang="en-US" dirty="0" smtClean="0"/>
          </a:p>
          <a:p>
            <a:r>
              <a:rPr lang="en-US" dirty="0" smtClean="0"/>
              <a:t>LITERATURE OF REVIEW</a:t>
            </a:r>
          </a:p>
          <a:p>
            <a:endParaRPr lang="en-US" dirty="0" smtClean="0"/>
          </a:p>
          <a:p>
            <a:r>
              <a:rPr lang="en-US" dirty="0" smtClean="0"/>
              <a:t>METHODS SECTION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DATA ANALYSIS</a:t>
            </a:r>
          </a:p>
          <a:p>
            <a:endParaRPr lang="en-US" dirty="0" smtClean="0"/>
          </a:p>
          <a:p>
            <a:r>
              <a:rPr lang="en-US" dirty="0" smtClean="0"/>
              <a:t>RESEARCH QUESTION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 RESULT</a:t>
            </a:r>
          </a:p>
        </p:txBody>
      </p:sp>
    </p:spTree>
    <p:extLst>
      <p:ext uri="{BB962C8B-B14F-4D97-AF65-F5344CB8AC3E}">
        <p14:creationId xmlns:p14="http://schemas.microsoft.com/office/powerpoint/2010/main" val="2927122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relationship between motivation and success in L2 vocabulary learning in asynchronous discussions on the </a:t>
            </a:r>
            <a:r>
              <a:rPr lang="en-US" dirty="0" err="1" smtClean="0"/>
              <a:t>Edmodo</a:t>
            </a:r>
            <a:r>
              <a:rPr lang="en-US" dirty="0"/>
              <a:t> </a:t>
            </a:r>
            <a:r>
              <a:rPr lang="en-US" dirty="0" smtClean="0"/>
              <a:t>social learning platform?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579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Edmodo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Content Placeholder 3" descr="Screen Shot 2013-12-03 at 4.29.13 PM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50" b="9950"/>
          <a:stretch>
            <a:fillRect/>
          </a:stretch>
        </p:blipFill>
        <p:spPr>
          <a:xfrm>
            <a:off x="2078893" y="1417638"/>
            <a:ext cx="5248029" cy="1771518"/>
          </a:xfrm>
        </p:spPr>
      </p:pic>
      <p:pic>
        <p:nvPicPr>
          <p:cNvPr id="5" name="Content Placeholder 3" descr="asynchdiscus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36" b="13336"/>
          <a:stretch>
            <a:fillRect/>
          </a:stretch>
        </p:blipFill>
        <p:spPr>
          <a:xfrm>
            <a:off x="2078894" y="3749432"/>
            <a:ext cx="5248028" cy="2033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398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16561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Experimental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9346"/>
            <a:ext cx="8042031" cy="4477116"/>
          </a:xfrm>
        </p:spPr>
        <p:txBody>
          <a:bodyPr>
            <a:normAutofit/>
          </a:bodyPr>
          <a:lstStyle/>
          <a:p>
            <a:r>
              <a:rPr lang="en-US" dirty="0"/>
              <a:t>Task </a:t>
            </a:r>
          </a:p>
          <a:p>
            <a:r>
              <a:rPr lang="en-US" dirty="0" smtClean="0"/>
              <a:t>Variables</a:t>
            </a:r>
          </a:p>
          <a:p>
            <a:pPr lvl="1"/>
            <a:r>
              <a:rPr lang="en-US" dirty="0" smtClean="0"/>
              <a:t>Motivation</a:t>
            </a:r>
          </a:p>
          <a:p>
            <a:pPr lvl="1"/>
            <a:r>
              <a:rPr lang="en-US" dirty="0" smtClean="0"/>
              <a:t>External, </a:t>
            </a:r>
            <a:r>
              <a:rPr lang="en-US" dirty="0" err="1" smtClean="0"/>
              <a:t>introjected</a:t>
            </a:r>
            <a:r>
              <a:rPr lang="en-US" dirty="0" smtClean="0"/>
              <a:t>, Integral,</a:t>
            </a:r>
            <a:r>
              <a:rPr lang="en-US" dirty="0"/>
              <a:t> I</a:t>
            </a:r>
            <a:r>
              <a:rPr lang="en-US" dirty="0" smtClean="0"/>
              <a:t>dentified</a:t>
            </a:r>
            <a:endParaRPr lang="en-US" dirty="0"/>
          </a:p>
          <a:p>
            <a:pPr lvl="1"/>
            <a:r>
              <a:rPr lang="en-US" dirty="0" smtClean="0"/>
              <a:t>Vocabulary</a:t>
            </a:r>
          </a:p>
          <a:p>
            <a:r>
              <a:rPr lang="en-US" dirty="0" smtClean="0"/>
              <a:t>Population</a:t>
            </a:r>
          </a:p>
          <a:p>
            <a:pPr lvl="1"/>
            <a:r>
              <a:rPr lang="en-US" dirty="0" smtClean="0"/>
              <a:t>6 undergraduate students </a:t>
            </a:r>
          </a:p>
          <a:p>
            <a:r>
              <a:rPr lang="en-US" dirty="0" smtClean="0"/>
              <a:t>Length of Instruction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679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10 Journal Articles – Talk about empirical and theoretical journal articles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Self-determination theory</a:t>
            </a:r>
          </a:p>
          <a:p>
            <a:r>
              <a:rPr lang="en-US" dirty="0" err="1" smtClean="0"/>
              <a:t>Deci</a:t>
            </a:r>
            <a:r>
              <a:rPr lang="en-US" dirty="0" smtClean="0"/>
              <a:t> and Ryan’s 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298657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65907" y="355807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340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303"/>
            <a:ext cx="8229600" cy="1143000"/>
          </a:xfrm>
        </p:spPr>
        <p:txBody>
          <a:bodyPr/>
          <a:lstStyle/>
          <a:p>
            <a:r>
              <a:rPr lang="en-US" dirty="0" smtClean="0"/>
              <a:t>Data Analysis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6898236"/>
              </p:ext>
            </p:extLst>
          </p:nvPr>
        </p:nvGraphicFramePr>
        <p:xfrm>
          <a:off x="765124" y="1188303"/>
          <a:ext cx="8054746" cy="45979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5786301"/>
            <a:ext cx="822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Graph 1. Standardized beta coefficients from a regression model predicting gains on the vocabulary test from four motivation variables in </a:t>
            </a:r>
            <a:r>
              <a:rPr lang="en-US" dirty="0" err="1" smtClean="0"/>
              <a:t>Edmodo</a:t>
            </a:r>
            <a:r>
              <a:rPr lang="en-US" dirty="0" smtClean="0"/>
              <a:t> asynchronous discussion platform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406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 </a:t>
            </a:r>
            <a:r>
              <a:rPr lang="en-US" dirty="0" err="1" smtClean="0"/>
              <a:t>Edmodo</a:t>
            </a:r>
            <a:r>
              <a:rPr lang="en-US" dirty="0" smtClean="0"/>
              <a:t>, asynchronous discussion </a:t>
            </a:r>
            <a:r>
              <a:rPr lang="en-US" dirty="0" err="1" smtClean="0"/>
              <a:t>introjected</a:t>
            </a:r>
            <a:r>
              <a:rPr lang="en-US" dirty="0" smtClean="0"/>
              <a:t> and external motivational </a:t>
            </a:r>
            <a:r>
              <a:rPr lang="en-US" dirty="0" smtClean="0"/>
              <a:t>variables </a:t>
            </a:r>
            <a:r>
              <a:rPr lang="en-US" dirty="0" smtClean="0"/>
              <a:t>are significant predictors of </a:t>
            </a:r>
            <a:r>
              <a:rPr lang="en-US" dirty="0" err="1" smtClean="0"/>
              <a:t>successing</a:t>
            </a:r>
            <a:r>
              <a:rPr lang="en-US" dirty="0" smtClean="0"/>
              <a:t> in L2 vocabulary learning. </a:t>
            </a:r>
          </a:p>
          <a:p>
            <a:r>
              <a:rPr lang="en-US" dirty="0" smtClean="0"/>
              <a:t>Could </a:t>
            </a:r>
            <a:r>
              <a:rPr lang="en-US" dirty="0" smtClean="0"/>
              <a:t>be caused by higher initial motivation and </a:t>
            </a:r>
            <a:r>
              <a:rPr lang="en-US" smtClean="0"/>
              <a:t>second language learning </a:t>
            </a:r>
            <a:r>
              <a:rPr lang="en-US" dirty="0" smtClean="0"/>
              <a:t>skills.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7796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2654</TotalTime>
  <Words>327</Words>
  <Application>Microsoft Macintosh PowerPoint</Application>
  <PresentationFormat>On-screen Show (4:3)</PresentationFormat>
  <Paragraphs>67</Paragraphs>
  <Slides>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THEORIES AND PRACTICE OF SECOND LANGUAGE LEARNING</vt:lpstr>
      <vt:lpstr>Roadmap</vt:lpstr>
      <vt:lpstr>Research Question</vt:lpstr>
      <vt:lpstr>Edmodo </vt:lpstr>
      <vt:lpstr>Experimental Setup</vt:lpstr>
      <vt:lpstr>Literature Review</vt:lpstr>
      <vt:lpstr>Data Analysis</vt:lpstr>
      <vt:lpstr>Result</vt:lpstr>
    </vt:vector>
  </TitlesOfParts>
  <Company>Duquesne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18 </dc:title>
  <dc:creator>Bekir Mugayitoglu</dc:creator>
  <cp:lastModifiedBy>Bekir Mugayitoglu</cp:lastModifiedBy>
  <cp:revision>89</cp:revision>
  <dcterms:created xsi:type="dcterms:W3CDTF">2013-10-07T20:57:45Z</dcterms:created>
  <dcterms:modified xsi:type="dcterms:W3CDTF">2013-12-09T18:33:14Z</dcterms:modified>
</cp:coreProperties>
</file>