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notesMasterIdLst>
    <p:notesMasterId r:id="rId18"/>
  </p:notesMasterIdLst>
  <p:sldIdLst>
    <p:sldId id="256" r:id="rId2"/>
    <p:sldId id="266" r:id="rId3"/>
    <p:sldId id="269" r:id="rId4"/>
    <p:sldId id="268" r:id="rId5"/>
    <p:sldId id="267" r:id="rId6"/>
    <p:sldId id="258" r:id="rId7"/>
    <p:sldId id="261" r:id="rId8"/>
    <p:sldId id="270" r:id="rId9"/>
    <p:sldId id="262" r:id="rId10"/>
    <p:sldId id="264" r:id="rId11"/>
    <p:sldId id="265" r:id="rId12"/>
    <p:sldId id="263" r:id="rId13"/>
    <p:sldId id="271" r:id="rId14"/>
    <p:sldId id="260"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0357" autoAdjust="0"/>
  </p:normalViewPr>
  <p:slideViewPr>
    <p:cSldViewPr snapToGrid="0" snapToObjects="1">
      <p:cViewPr varScale="1">
        <p:scale>
          <a:sx n="109" d="100"/>
          <a:sy n="109" d="100"/>
        </p:scale>
        <p:origin x="-13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C508A6-11D6-3E46-8171-7E77ED1EE181}" type="datetimeFigureOut">
              <a:rPr lang="en-US" smtClean="0"/>
              <a:t>3/31/14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D01119-518E-224A-A246-48E40F9D0281}" type="slidenum">
              <a:rPr lang="en-US" smtClean="0"/>
              <a:t>‹#›</a:t>
            </a:fld>
            <a:endParaRPr lang="en-US"/>
          </a:p>
        </p:txBody>
      </p:sp>
    </p:spTree>
    <p:extLst>
      <p:ext uri="{BB962C8B-B14F-4D97-AF65-F5344CB8AC3E}">
        <p14:creationId xmlns:p14="http://schemas.microsoft.com/office/powerpoint/2010/main" val="30566469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a:t>
            </a:r>
            <a:r>
              <a:rPr lang="en-US" baseline="0" dirty="0" smtClean="0"/>
              <a:t> have always had the challenge of keeping their students engaged in the classroom; however, since mobile technology has been introduced and become part of our everyday lives,</a:t>
            </a:r>
          </a:p>
          <a:p>
            <a:r>
              <a:rPr lang="en-US" baseline="0" dirty="0" smtClean="0"/>
              <a:t>The challenge of keeping students focused on the learning task has dramatically increased. </a:t>
            </a:r>
          </a:p>
          <a:p>
            <a:endParaRPr lang="en-US" baseline="0" dirty="0" smtClean="0"/>
          </a:p>
          <a:p>
            <a:r>
              <a:rPr lang="en-US" baseline="0" dirty="0" smtClean="0"/>
              <a:t>Facebook, Twitter, </a:t>
            </a:r>
            <a:r>
              <a:rPr lang="en-US" baseline="0" dirty="0" err="1" smtClean="0"/>
              <a:t>facebook</a:t>
            </a:r>
            <a:r>
              <a:rPr lang="en-US" baseline="0" dirty="0" smtClean="0"/>
              <a:t> have now been added to the many distractions a 21</a:t>
            </a:r>
            <a:r>
              <a:rPr lang="en-US" baseline="30000" dirty="0" smtClean="0"/>
              <a:t>st</a:t>
            </a:r>
            <a:r>
              <a:rPr lang="en-US" baseline="0" dirty="0" smtClean="0"/>
              <a:t> century student faces. </a:t>
            </a:r>
          </a:p>
          <a:p>
            <a:r>
              <a:rPr lang="en-US" baseline="0" dirty="0" smtClean="0"/>
              <a:t>Instead of reading, there was no engagement </a:t>
            </a:r>
          </a:p>
          <a:p>
            <a:endParaRPr lang="en-US" baseline="0" dirty="0" smtClean="0"/>
          </a:p>
          <a:p>
            <a:r>
              <a:rPr lang="en-US" baseline="0" dirty="0" smtClean="0"/>
              <a:t>There is no engagement, motivation or desire to read the text in front of them and they typically just wanted to watch movie version. </a:t>
            </a:r>
          </a:p>
        </p:txBody>
      </p:sp>
      <p:sp>
        <p:nvSpPr>
          <p:cNvPr id="4" name="Slide Number Placeholder 3"/>
          <p:cNvSpPr>
            <a:spLocks noGrp="1"/>
          </p:cNvSpPr>
          <p:nvPr>
            <p:ph type="sldNum" sz="quarter" idx="10"/>
          </p:nvPr>
        </p:nvSpPr>
        <p:spPr/>
        <p:txBody>
          <a:bodyPr/>
          <a:lstStyle/>
          <a:p>
            <a:fld id="{7ED01119-518E-224A-A246-48E40F9D0281}" type="slidenum">
              <a:rPr lang="en-US" smtClean="0"/>
              <a:t>2</a:t>
            </a:fld>
            <a:endParaRPr lang="en-US"/>
          </a:p>
        </p:txBody>
      </p:sp>
    </p:spTree>
    <p:extLst>
      <p:ext uri="{BB962C8B-B14F-4D97-AF65-F5344CB8AC3E}">
        <p14:creationId xmlns:p14="http://schemas.microsoft.com/office/powerpoint/2010/main" val="3435551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D01119-518E-224A-A246-48E40F9D0281}" type="slidenum">
              <a:rPr lang="en-US" smtClean="0"/>
              <a:t>14</a:t>
            </a:fld>
            <a:endParaRPr lang="en-US"/>
          </a:p>
        </p:txBody>
      </p:sp>
    </p:spTree>
    <p:extLst>
      <p:ext uri="{BB962C8B-B14F-4D97-AF65-F5344CB8AC3E}">
        <p14:creationId xmlns:p14="http://schemas.microsoft.com/office/powerpoint/2010/main" val="314490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MAREK</a:t>
            </a:r>
            <a:r>
              <a:rPr lang="en-US" baseline="0" dirty="0" smtClean="0"/>
              <a:t> </a:t>
            </a:r>
            <a:r>
              <a:rPr lang="en-US" baseline="0" dirty="0" err="1" smtClean="0"/>
              <a:t>bronstring</a:t>
            </a:r>
            <a:r>
              <a:rPr lang="en-US" baseline="0" dirty="0" smtClean="0"/>
              <a:t> (2012) states that adventure games can be “thoughtful, engaging and intelligent and provide some mental challenge” He also “focus on puzzle solving within a narrative framework, generally with few or no action elements.”</a:t>
            </a:r>
          </a:p>
          <a:p>
            <a:endParaRPr lang="en-US" dirty="0"/>
          </a:p>
        </p:txBody>
      </p:sp>
      <p:sp>
        <p:nvSpPr>
          <p:cNvPr id="4" name="Slide Number Placeholder 3"/>
          <p:cNvSpPr>
            <a:spLocks noGrp="1"/>
          </p:cNvSpPr>
          <p:nvPr>
            <p:ph type="sldNum" sz="quarter" idx="10"/>
          </p:nvPr>
        </p:nvSpPr>
        <p:spPr/>
        <p:txBody>
          <a:bodyPr/>
          <a:lstStyle/>
          <a:p>
            <a:fld id="{7ED01119-518E-224A-A246-48E40F9D0281}" type="slidenum">
              <a:rPr lang="en-US" smtClean="0"/>
              <a:t>3</a:t>
            </a:fld>
            <a:endParaRPr lang="en-US"/>
          </a:p>
        </p:txBody>
      </p:sp>
    </p:spTree>
    <p:extLst>
      <p:ext uri="{BB962C8B-B14F-4D97-AF65-F5344CB8AC3E}">
        <p14:creationId xmlns:p14="http://schemas.microsoft.com/office/powerpoint/2010/main" val="304896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Natalie mentioned abou</a:t>
            </a:r>
            <a:r>
              <a:rPr lang="en-US" baseline="0" dirty="0" smtClean="0"/>
              <a:t>t the benefits of video gaming last week, I am not </a:t>
            </a:r>
            <a:r>
              <a:rPr lang="en-US" baseline="0" dirty="0" err="1" smtClean="0"/>
              <a:t>gonna</a:t>
            </a:r>
            <a:r>
              <a:rPr lang="en-US" baseline="0" dirty="0" smtClean="0"/>
              <a:t> touch on that, but the logic and problem solving skills. </a:t>
            </a:r>
            <a:endParaRPr lang="en-US" dirty="0" smtClean="0"/>
          </a:p>
          <a:p>
            <a:r>
              <a:rPr lang="en-US" dirty="0" smtClean="0"/>
              <a:t>One obvious</a:t>
            </a:r>
            <a:r>
              <a:rPr lang="en-US" baseline="0" dirty="0" smtClean="0"/>
              <a:t> advantages in having students play these games is the fact that they will be exposed to English text and, therefore, increasing their reading and vocabulary skills. </a:t>
            </a:r>
          </a:p>
          <a:p>
            <a:r>
              <a:rPr lang="en-US" baseline="0" dirty="0" smtClean="0"/>
              <a:t>This was proven in a study conducted by Chen and Yang (2013) at national </a:t>
            </a:r>
            <a:r>
              <a:rPr lang="en-US" baseline="0" dirty="0" err="1" smtClean="0"/>
              <a:t>taiwan</a:t>
            </a:r>
            <a:r>
              <a:rPr lang="en-US" baseline="0" dirty="0" smtClean="0"/>
              <a:t> normal university. </a:t>
            </a:r>
          </a:p>
          <a:p>
            <a:r>
              <a:rPr lang="en-US" baseline="0" dirty="0" smtClean="0"/>
              <a:t>Chen and Yang (2013) found that these types of games can give the student the language exposure needed to improve their listening, reading, and vocabulary skills.  </a:t>
            </a:r>
          </a:p>
          <a:p>
            <a:endParaRPr lang="en-US" baseline="0" dirty="0" smtClean="0"/>
          </a:p>
          <a:p>
            <a:r>
              <a:rPr lang="en-US" baseline="0" dirty="0" smtClean="0"/>
              <a:t>They can also improve various skills such as listening comprehension, pronunciation and spelling.</a:t>
            </a:r>
          </a:p>
          <a:p>
            <a:r>
              <a:rPr lang="en-US" baseline="0" dirty="0" smtClean="0"/>
              <a:t>Playing these types of games exposes the student to authentic language and they are able to </a:t>
            </a:r>
            <a:r>
              <a:rPr lang="en-US" baseline="0" dirty="0" err="1" smtClean="0"/>
              <a:t>programme</a:t>
            </a:r>
            <a:r>
              <a:rPr lang="en-US" baseline="0" dirty="0" smtClean="0"/>
              <a:t> their brain with accurate English. </a:t>
            </a:r>
          </a:p>
          <a:p>
            <a:endParaRPr lang="en-US" baseline="0" dirty="0" smtClean="0"/>
          </a:p>
          <a:p>
            <a:r>
              <a:rPr lang="en-US" baseline="0" dirty="0" smtClean="0"/>
              <a:t>Vocabulary, the students are more likely to try and guess the meaning rather than delay the playing of the game. </a:t>
            </a:r>
          </a:p>
          <a:p>
            <a:endParaRPr lang="en-US" baseline="0" dirty="0" smtClean="0"/>
          </a:p>
          <a:p>
            <a:r>
              <a:rPr lang="en-US" baseline="0" dirty="0" smtClean="0"/>
              <a:t>Also, students geld an increase in motivation to learn English</a:t>
            </a:r>
          </a:p>
          <a:p>
            <a:endParaRPr lang="en-US" baseline="0" dirty="0" smtClean="0"/>
          </a:p>
          <a:p>
            <a:r>
              <a:rPr lang="en-US" baseline="0" dirty="0" smtClean="0"/>
              <a:t>Vocabulary knowledge can improve by playing adventure games, but it’s been </a:t>
            </a:r>
            <a:r>
              <a:rPr lang="en-US" baseline="0" dirty="0" err="1" smtClean="0"/>
              <a:t>shwon</a:t>
            </a:r>
            <a:r>
              <a:rPr lang="en-US" baseline="0" dirty="0" smtClean="0"/>
              <a:t> that other linguistics structures may not be </a:t>
            </a:r>
            <a:r>
              <a:rPr lang="en-US" baseline="0" dirty="0" err="1" smtClean="0"/>
              <a:t>learnerd</a:t>
            </a:r>
            <a:r>
              <a:rPr lang="en-US" baseline="0" dirty="0" smtClean="0"/>
              <a:t> or mastered. </a:t>
            </a:r>
          </a:p>
          <a:p>
            <a:r>
              <a:rPr lang="en-US" baseline="0" dirty="0" smtClean="0"/>
              <a:t>Cheung and Harrison (1992) found in their adventure game study that students improved significantly in </a:t>
            </a:r>
            <a:r>
              <a:rPr lang="en-US" baseline="0" dirty="0" err="1" smtClean="0"/>
              <a:t>programme</a:t>
            </a:r>
            <a:r>
              <a:rPr lang="en-US" baseline="0" dirty="0" smtClean="0"/>
              <a:t>-specific vocabulary, nouns, and verbs, but the two other linguistic structures that were presented to learners on their game, </a:t>
            </a:r>
            <a:r>
              <a:rPr lang="en-US" baseline="0" dirty="0" err="1" smtClean="0"/>
              <a:t>prespositions</a:t>
            </a:r>
            <a:r>
              <a:rPr lang="en-US" baseline="0" dirty="0" smtClean="0"/>
              <a:t> of place and conditional structures, were not retained as well.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ED01119-518E-224A-A246-48E40F9D0281}" type="slidenum">
              <a:rPr lang="en-US" smtClean="0"/>
              <a:t>4</a:t>
            </a:fld>
            <a:endParaRPr lang="en-US"/>
          </a:p>
        </p:txBody>
      </p:sp>
    </p:spTree>
    <p:extLst>
      <p:ext uri="{BB962C8B-B14F-4D97-AF65-F5344CB8AC3E}">
        <p14:creationId xmlns:p14="http://schemas.microsoft.com/office/powerpoint/2010/main" val="2280251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need to keep in mind</a:t>
            </a:r>
            <a:r>
              <a:rPr lang="en-US" baseline="0" dirty="0" smtClean="0"/>
              <a:t> several factors when identifying and effective game for their students:</a:t>
            </a:r>
          </a:p>
          <a:p>
            <a:endParaRPr lang="en-US" dirty="0" smtClean="0"/>
          </a:p>
          <a:p>
            <a:r>
              <a:rPr lang="en-US" dirty="0" smtClean="0"/>
              <a:t>Teachers</a:t>
            </a:r>
            <a:r>
              <a:rPr lang="en-US" baseline="0" dirty="0" smtClean="0"/>
              <a:t> typically don’t have time, the skills or the resources to develop a highly engaging, visually appealing game. Therefore necessary for them to use the games that already exist. </a:t>
            </a:r>
          </a:p>
          <a:p>
            <a:endParaRPr lang="en-US" baseline="0" dirty="0" smtClean="0"/>
          </a:p>
          <a:p>
            <a:r>
              <a:rPr lang="en-US" baseline="0" dirty="0" smtClean="0"/>
              <a:t>The language cannot be too high or too low </a:t>
            </a:r>
          </a:p>
          <a:p>
            <a:r>
              <a:rPr lang="en-US" baseline="0" dirty="0" smtClean="0"/>
              <a:t>If the language is too low, then there is nothing new for the students to learn and they may find it boring. If it is too high, then the student could become frustrated with the game and want to stop. </a:t>
            </a:r>
          </a:p>
          <a:p>
            <a:r>
              <a:rPr lang="en-US" baseline="0" dirty="0" smtClean="0"/>
              <a:t>Teacher needs to find the right balance between gibing them a task they can achieve and challenging them so they develop their language skills. </a:t>
            </a:r>
          </a:p>
          <a:p>
            <a:r>
              <a:rPr lang="en-US" baseline="0" dirty="0" smtClean="0"/>
              <a:t>The pronunciation should be clear. Subtitles are an additional asset. </a:t>
            </a:r>
          </a:p>
          <a:p>
            <a:r>
              <a:rPr lang="en-US" baseline="0" dirty="0" smtClean="0"/>
              <a:t>It should be a well-designed game so that it is a challenge, but not so challenging that the player stops playing. </a:t>
            </a:r>
          </a:p>
          <a:p>
            <a:r>
              <a:rPr lang="en-US" baseline="0" dirty="0" smtClean="0"/>
              <a:t>You do want to ensure that the language is not archaic or too colloquial. </a:t>
            </a:r>
          </a:p>
          <a:p>
            <a:endParaRPr lang="en-US" baseline="0" dirty="0" smtClean="0"/>
          </a:p>
          <a:p>
            <a:r>
              <a:rPr lang="en-US" baseline="0" dirty="0" smtClean="0"/>
              <a:t>The player needs to find things like a gnome and a machete. These words would not be in my list of top 1000 words to teach. The students can simply use the hint button to help them through this stage of the game. </a:t>
            </a:r>
          </a:p>
          <a:p>
            <a:endParaRPr lang="en-US" baseline="0" dirty="0" smtClean="0"/>
          </a:p>
          <a:p>
            <a:r>
              <a:rPr lang="en-US" baseline="0" dirty="0" smtClean="0"/>
              <a:t>Play the game several times yourself. Be familiar. This is not only includes the vocabulary, but the grammatical structures and the colloquial phrases used.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D01119-518E-224A-A246-48E40F9D0281}" type="slidenum">
              <a:rPr lang="en-US" smtClean="0"/>
              <a:t>5</a:t>
            </a:fld>
            <a:endParaRPr lang="en-US"/>
          </a:p>
        </p:txBody>
      </p:sp>
    </p:spTree>
    <p:extLst>
      <p:ext uri="{BB962C8B-B14F-4D97-AF65-F5344CB8AC3E}">
        <p14:creationId xmlns:p14="http://schemas.microsoft.com/office/powerpoint/2010/main" val="4170467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also necessary to take your students’ interests into consideration. Working primarily at a women’s college, I tend to look for games that have a fantasy or romantic element in them because these are story</a:t>
            </a:r>
          </a:p>
          <a:p>
            <a:r>
              <a:rPr lang="en-US" baseline="0" dirty="0" smtClean="0"/>
              <a:t>Lines that consistently interest my students. </a:t>
            </a:r>
          </a:p>
          <a:p>
            <a:r>
              <a:rPr lang="en-US" baseline="0" dirty="0" smtClean="0"/>
              <a:t>Our female students were excited to play this game and thought the story was entertaining. I am not sure how interesting game would be for a middle-aged group of men or women in other cultural settings. </a:t>
            </a:r>
          </a:p>
          <a:p>
            <a:r>
              <a:rPr lang="en-US" baseline="0" dirty="0" smtClean="0"/>
              <a:t>For male students, I would definitely choose something different, maybe with more action and less romance. </a:t>
            </a:r>
          </a:p>
          <a:p>
            <a:r>
              <a:rPr lang="en-US" baseline="0" dirty="0" err="1" smtClean="0"/>
              <a:t>Picturelarin</a:t>
            </a:r>
            <a:r>
              <a:rPr lang="en-US" baseline="0" dirty="0" smtClean="0"/>
              <a:t> </a:t>
            </a:r>
            <a:r>
              <a:rPr lang="en-US" baseline="0" dirty="0" err="1" smtClean="0"/>
              <a:t>altina</a:t>
            </a:r>
            <a:r>
              <a:rPr lang="en-US" baseline="0" dirty="0" smtClean="0"/>
              <a:t> </a:t>
            </a:r>
            <a:r>
              <a:rPr lang="en-US" baseline="0" dirty="0" err="1" smtClean="0"/>
              <a:t>yaz</a:t>
            </a:r>
            <a:r>
              <a:rPr lang="en-US" baseline="0" dirty="0" smtClean="0"/>
              <a:t> </a:t>
            </a:r>
            <a:r>
              <a:rPr lang="en-US" baseline="0" dirty="0" err="1" smtClean="0"/>
              <a:t>ilkine</a:t>
            </a:r>
            <a:r>
              <a:rPr lang="en-US" baseline="0" dirty="0" smtClean="0"/>
              <a:t> fantasy and romantic , for men more action and less romantic </a:t>
            </a:r>
          </a:p>
          <a:p>
            <a:r>
              <a:rPr lang="en-US" baseline="0" dirty="0" smtClean="0"/>
              <a:t>You want to make sure that the game would be interesting for your group of students. One game might be great for one group, but disastrously </a:t>
            </a:r>
            <a:r>
              <a:rPr lang="en-US" baseline="0" smtClean="0"/>
              <a:t>with another.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D01119-518E-224A-A246-48E40F9D0281}" type="slidenum">
              <a:rPr lang="en-US" smtClean="0"/>
              <a:t>8</a:t>
            </a:fld>
            <a:endParaRPr lang="en-US"/>
          </a:p>
        </p:txBody>
      </p:sp>
    </p:spTree>
    <p:extLst>
      <p:ext uri="{BB962C8B-B14F-4D97-AF65-F5344CB8AC3E}">
        <p14:creationId xmlns:p14="http://schemas.microsoft.com/office/powerpoint/2010/main" val="3810096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Lowest level</a:t>
            </a:r>
            <a:r>
              <a:rPr lang="en-US" baseline="0" dirty="0" smtClean="0"/>
              <a:t> students will understand what they need to do. so they can guess from the context of the story what they need to do next. </a:t>
            </a:r>
            <a:endParaRPr lang="en-US" dirty="0" smtClean="0"/>
          </a:p>
          <a:p>
            <a:r>
              <a:rPr lang="en-US" baseline="0" dirty="0" smtClean="0"/>
              <a:t> Even if they don’t know what a manor is, they will see the word enter and a house in the background, </a:t>
            </a:r>
            <a:endParaRPr lang="en-US" dirty="0"/>
          </a:p>
        </p:txBody>
      </p:sp>
      <p:sp>
        <p:nvSpPr>
          <p:cNvPr id="4" name="Slide Number Placeholder 3"/>
          <p:cNvSpPr>
            <a:spLocks noGrp="1"/>
          </p:cNvSpPr>
          <p:nvPr>
            <p:ph type="sldNum" sz="quarter" idx="10"/>
          </p:nvPr>
        </p:nvSpPr>
        <p:spPr/>
        <p:txBody>
          <a:bodyPr/>
          <a:lstStyle/>
          <a:p>
            <a:fld id="{7ED01119-518E-224A-A246-48E40F9D0281}" type="slidenum">
              <a:rPr lang="en-US" smtClean="0"/>
              <a:t>9</a:t>
            </a:fld>
            <a:endParaRPr lang="en-US"/>
          </a:p>
        </p:txBody>
      </p:sp>
    </p:spTree>
    <p:extLst>
      <p:ext uri="{BB962C8B-B14F-4D97-AF65-F5344CB8AC3E}">
        <p14:creationId xmlns:p14="http://schemas.microsoft.com/office/powerpoint/2010/main" val="786524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D01119-518E-224A-A246-48E40F9D0281}" type="slidenum">
              <a:rPr lang="en-US" smtClean="0"/>
              <a:t>10</a:t>
            </a:fld>
            <a:endParaRPr lang="en-US"/>
          </a:p>
        </p:txBody>
      </p:sp>
    </p:spTree>
    <p:extLst>
      <p:ext uri="{BB962C8B-B14F-4D97-AF65-F5344CB8AC3E}">
        <p14:creationId xmlns:p14="http://schemas.microsoft.com/office/powerpoint/2010/main" val="1342200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was the first time after two years of teaching in the foundations </a:t>
            </a:r>
            <a:r>
              <a:rPr lang="en-US" baseline="0" dirty="0" err="1" smtClean="0"/>
              <a:t>programme</a:t>
            </a:r>
            <a:r>
              <a:rPr lang="en-US" baseline="0" dirty="0" smtClean="0"/>
              <a:t> that the students didn’t want to take a break. Not one of the 22 students turned away from their computers for their computers for their 10 minute break.</a:t>
            </a:r>
          </a:p>
          <a:p>
            <a:r>
              <a:rPr lang="en-US" baseline="0" dirty="0" smtClean="0"/>
              <a:t>One group took notes while the other simply played the game. After they finished, they were given a vocabulary test. Both groups learned new words due to playing the game.  </a:t>
            </a:r>
            <a:endParaRPr lang="en-US" dirty="0"/>
          </a:p>
        </p:txBody>
      </p:sp>
      <p:sp>
        <p:nvSpPr>
          <p:cNvPr id="4" name="Slide Number Placeholder 3"/>
          <p:cNvSpPr>
            <a:spLocks noGrp="1"/>
          </p:cNvSpPr>
          <p:nvPr>
            <p:ph type="sldNum" sz="quarter" idx="10"/>
          </p:nvPr>
        </p:nvSpPr>
        <p:spPr/>
        <p:txBody>
          <a:bodyPr/>
          <a:lstStyle/>
          <a:p>
            <a:fld id="{7ED01119-518E-224A-A246-48E40F9D0281}" type="slidenum">
              <a:rPr lang="en-US" smtClean="0"/>
              <a:t>11</a:t>
            </a:fld>
            <a:endParaRPr lang="en-US"/>
          </a:p>
        </p:txBody>
      </p:sp>
    </p:spTree>
    <p:extLst>
      <p:ext uri="{BB962C8B-B14F-4D97-AF65-F5344CB8AC3E}">
        <p14:creationId xmlns:p14="http://schemas.microsoft.com/office/powerpoint/2010/main" val="75839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 year,</a:t>
            </a:r>
            <a:r>
              <a:rPr lang="en-US" baseline="0" dirty="0" smtClean="0"/>
              <a:t> several faculty at </a:t>
            </a:r>
            <a:r>
              <a:rPr lang="en-US" baseline="0" dirty="0" err="1" smtClean="0"/>
              <a:t>Ras</a:t>
            </a:r>
            <a:r>
              <a:rPr lang="en-US" baseline="0" dirty="0" smtClean="0"/>
              <a:t> Al </a:t>
            </a:r>
            <a:r>
              <a:rPr lang="en-US" baseline="0" dirty="0" err="1" smtClean="0"/>
              <a:t>Khaimah</a:t>
            </a:r>
            <a:r>
              <a:rPr lang="en-US" baseline="0" dirty="0" smtClean="0"/>
              <a:t> Women’s College have introduced adventure games to their students. The overall results were positive. The students are engaged and motivated to play the games. </a:t>
            </a:r>
          </a:p>
          <a:p>
            <a:r>
              <a:rPr lang="en-US" baseline="0" dirty="0" smtClean="0"/>
              <a:t>The average score on the first quiz was 27% and increased to 61% on the second quiz. The students improved their vocabulary knowledge by %34 some the students even received a 100% on the quiz. </a:t>
            </a:r>
            <a:endParaRPr lang="en-US" dirty="0"/>
          </a:p>
        </p:txBody>
      </p:sp>
      <p:sp>
        <p:nvSpPr>
          <p:cNvPr id="4" name="Slide Number Placeholder 3"/>
          <p:cNvSpPr>
            <a:spLocks noGrp="1"/>
          </p:cNvSpPr>
          <p:nvPr>
            <p:ph type="sldNum" sz="quarter" idx="10"/>
          </p:nvPr>
        </p:nvSpPr>
        <p:spPr/>
        <p:txBody>
          <a:bodyPr/>
          <a:lstStyle/>
          <a:p>
            <a:fld id="{7ED01119-518E-224A-A246-48E40F9D0281}" type="slidenum">
              <a:rPr lang="en-US" smtClean="0"/>
              <a:t>12</a:t>
            </a:fld>
            <a:endParaRPr lang="en-US"/>
          </a:p>
        </p:txBody>
      </p:sp>
    </p:spTree>
    <p:extLst>
      <p:ext uri="{BB962C8B-B14F-4D97-AF65-F5344CB8AC3E}">
        <p14:creationId xmlns:p14="http://schemas.microsoft.com/office/powerpoint/2010/main" val="2079608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49D725-AF79-4FB6-8D02-83EAC61E3211}" type="datetimeFigureOut">
              <a:rPr lang="en-US" smtClean="0"/>
              <a:t>3/31/14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2C850-2B48-764B-8342-A6B027996EEE}" type="slidenum">
              <a:rPr lang="en-US" smtClean="0"/>
              <a:t>‹#›</a:t>
            </a:fld>
            <a:endParaRPr lang="en-US"/>
          </a:p>
        </p:txBody>
      </p:sp>
    </p:spTree>
    <p:extLst>
      <p:ext uri="{BB962C8B-B14F-4D97-AF65-F5344CB8AC3E}">
        <p14:creationId xmlns:p14="http://schemas.microsoft.com/office/powerpoint/2010/main" val="184980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9D725-AF79-4FB6-8D02-83EAC61E3211}" type="datetimeFigureOut">
              <a:rPr lang="en-US" smtClean="0"/>
              <a:t>3/31/14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extLst>
      <p:ext uri="{BB962C8B-B14F-4D97-AF65-F5344CB8AC3E}">
        <p14:creationId xmlns:p14="http://schemas.microsoft.com/office/powerpoint/2010/main" val="312494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9D725-AF79-4FB6-8D02-83EAC61E3211}" type="datetimeFigureOut">
              <a:rPr lang="en-US" smtClean="0"/>
              <a:t>3/31/14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extLst>
      <p:ext uri="{BB962C8B-B14F-4D97-AF65-F5344CB8AC3E}">
        <p14:creationId xmlns:p14="http://schemas.microsoft.com/office/powerpoint/2010/main" val="63974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9D725-AF79-4FB6-8D02-83EAC61E3211}" type="datetimeFigureOut">
              <a:rPr lang="en-US" smtClean="0"/>
              <a:t>3/31/14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extLst>
      <p:ext uri="{BB962C8B-B14F-4D97-AF65-F5344CB8AC3E}">
        <p14:creationId xmlns:p14="http://schemas.microsoft.com/office/powerpoint/2010/main" val="319194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9D725-AF79-4FB6-8D02-83EAC61E3211}" type="datetimeFigureOut">
              <a:rPr lang="en-US" smtClean="0"/>
              <a:t>3/31/14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2C850-2B48-764B-8342-A6B027996EEE}" type="slidenum">
              <a:rPr lang="en-US" smtClean="0"/>
              <a:t>‹#›</a:t>
            </a:fld>
            <a:endParaRPr lang="en-US"/>
          </a:p>
        </p:txBody>
      </p:sp>
    </p:spTree>
    <p:extLst>
      <p:ext uri="{BB962C8B-B14F-4D97-AF65-F5344CB8AC3E}">
        <p14:creationId xmlns:p14="http://schemas.microsoft.com/office/powerpoint/2010/main" val="74397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49D725-AF79-4FB6-8D02-83EAC61E3211}" type="datetimeFigureOut">
              <a:rPr lang="en-US" smtClean="0"/>
              <a:t>3/31/14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Tree>
    <p:extLst>
      <p:ext uri="{BB962C8B-B14F-4D97-AF65-F5344CB8AC3E}">
        <p14:creationId xmlns:p14="http://schemas.microsoft.com/office/powerpoint/2010/main" val="4254034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49D725-AF79-4FB6-8D02-83EAC61E3211}" type="datetimeFigureOut">
              <a:rPr lang="en-US" smtClean="0"/>
              <a:t>3/31/14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629CB-7937-4506-A327-ACF88B95BB03}" type="slidenum">
              <a:rPr lang="en-US" smtClean="0"/>
              <a:t>‹#›</a:t>
            </a:fld>
            <a:endParaRPr lang="en-US"/>
          </a:p>
        </p:txBody>
      </p:sp>
    </p:spTree>
    <p:extLst>
      <p:ext uri="{BB962C8B-B14F-4D97-AF65-F5344CB8AC3E}">
        <p14:creationId xmlns:p14="http://schemas.microsoft.com/office/powerpoint/2010/main" val="2188876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49D725-AF79-4FB6-8D02-83EAC61E3211}" type="datetimeFigureOut">
              <a:rPr lang="en-US" smtClean="0"/>
              <a:t>3/31/14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629CB-7937-4506-A327-ACF88B95BB03}" type="slidenum">
              <a:rPr lang="en-US" smtClean="0"/>
              <a:t>‹#›</a:t>
            </a:fld>
            <a:endParaRPr lang="en-US"/>
          </a:p>
        </p:txBody>
      </p:sp>
    </p:spTree>
    <p:extLst>
      <p:ext uri="{BB962C8B-B14F-4D97-AF65-F5344CB8AC3E}">
        <p14:creationId xmlns:p14="http://schemas.microsoft.com/office/powerpoint/2010/main" val="1106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9D725-AF79-4FB6-8D02-83EAC61E3211}" type="datetimeFigureOut">
              <a:rPr lang="en-US" smtClean="0"/>
              <a:t>3/31/14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629CB-7937-4506-A327-ACF88B95BB03}" type="slidenum">
              <a:rPr lang="en-US" smtClean="0"/>
              <a:t>‹#›</a:t>
            </a:fld>
            <a:endParaRPr lang="en-US"/>
          </a:p>
        </p:txBody>
      </p:sp>
    </p:spTree>
    <p:extLst>
      <p:ext uri="{BB962C8B-B14F-4D97-AF65-F5344CB8AC3E}">
        <p14:creationId xmlns:p14="http://schemas.microsoft.com/office/powerpoint/2010/main" val="2109104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9D725-AF79-4FB6-8D02-83EAC61E3211}" type="datetimeFigureOut">
              <a:rPr lang="en-US" smtClean="0"/>
              <a:t>3/31/14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Tree>
    <p:extLst>
      <p:ext uri="{BB962C8B-B14F-4D97-AF65-F5344CB8AC3E}">
        <p14:creationId xmlns:p14="http://schemas.microsoft.com/office/powerpoint/2010/main" val="2727451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9D725-AF79-4FB6-8D02-83EAC61E3211}" type="datetimeFigureOut">
              <a:rPr lang="en-US" smtClean="0"/>
              <a:t>3/31/14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Tree>
    <p:extLst>
      <p:ext uri="{BB962C8B-B14F-4D97-AF65-F5344CB8AC3E}">
        <p14:creationId xmlns:p14="http://schemas.microsoft.com/office/powerpoint/2010/main" val="29201348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9D725-AF79-4FB6-8D02-83EAC61E3211}" type="datetimeFigureOut">
              <a:rPr lang="en-US" smtClean="0"/>
              <a:t>3/31/14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629CB-7937-4506-A327-ACF88B95BB03}" type="slidenum">
              <a:rPr lang="en-US" smtClean="0"/>
              <a:t>‹#›</a:t>
            </a:fld>
            <a:endParaRPr lang="en-US"/>
          </a:p>
        </p:txBody>
      </p:sp>
    </p:spTree>
    <p:extLst>
      <p:ext uri="{BB962C8B-B14F-4D97-AF65-F5344CB8AC3E}">
        <p14:creationId xmlns:p14="http://schemas.microsoft.com/office/powerpoint/2010/main" val="98993336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01.anthologizrtest.da.ulcc.ac.uk/8/1/Game-Informed_Learning-__Applying_Computer_Game_Processes_to_Higher_Education.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0828"/>
            <a:ext cx="7772400" cy="1470025"/>
          </a:xfrm>
        </p:spPr>
        <p:txBody>
          <a:bodyPr>
            <a:normAutofit/>
          </a:bodyPr>
          <a:lstStyle/>
          <a:p>
            <a:r>
              <a:rPr lang="en-US" b="1" dirty="0" smtClean="0"/>
              <a:t>Educational Use of Video Games in the ESL Classroom</a:t>
            </a:r>
            <a:endParaRPr lang="en-US" b="1" dirty="0"/>
          </a:p>
        </p:txBody>
      </p:sp>
      <p:sp>
        <p:nvSpPr>
          <p:cNvPr id="3" name="Subtitle 2"/>
          <p:cNvSpPr>
            <a:spLocks noGrp="1"/>
          </p:cNvSpPr>
          <p:nvPr>
            <p:ph type="subTitle" idx="1"/>
          </p:nvPr>
        </p:nvSpPr>
        <p:spPr>
          <a:xfrm>
            <a:off x="1607860" y="2414513"/>
            <a:ext cx="6400800" cy="1752600"/>
          </a:xfrm>
        </p:spPr>
        <p:txBody>
          <a:bodyPr/>
          <a:lstStyle/>
          <a:p>
            <a:r>
              <a:rPr lang="en-US" dirty="0">
                <a:solidFill>
                  <a:srgbClr val="000000"/>
                </a:solidFill>
                <a:latin typeface="Times New Roman"/>
                <a:cs typeface="Times New Roman"/>
              </a:rPr>
              <a:t>Whittaker, S. (2013)</a:t>
            </a:r>
            <a:endParaRPr lang="en-US" dirty="0">
              <a:solidFill>
                <a:srgbClr val="000000"/>
              </a:solidFill>
            </a:endParaRPr>
          </a:p>
        </p:txBody>
      </p:sp>
      <p:pic>
        <p:nvPicPr>
          <p:cNvPr id="4" name="Picture 3" descr="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2418" y="3300795"/>
            <a:ext cx="4772577" cy="3122061"/>
          </a:xfrm>
          <a:prstGeom prst="rect">
            <a:avLst/>
          </a:prstGeom>
        </p:spPr>
      </p:pic>
    </p:spTree>
    <p:extLst>
      <p:ext uri="{BB962C8B-B14F-4D97-AF65-F5344CB8AC3E}">
        <p14:creationId xmlns:p14="http://schemas.microsoft.com/office/powerpoint/2010/main" val="36219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a:cs typeface="Times New Roman"/>
              </a:rPr>
              <a:t>Research Question? </a:t>
            </a:r>
            <a:endParaRPr lang="en-US" b="1" dirty="0">
              <a:latin typeface="Times New Roman"/>
              <a:cs typeface="Times New Roman"/>
            </a:endParaRPr>
          </a:p>
        </p:txBody>
      </p:sp>
      <p:sp>
        <p:nvSpPr>
          <p:cNvPr id="3" name="Content Placeholder 2"/>
          <p:cNvSpPr>
            <a:spLocks noGrp="1"/>
          </p:cNvSpPr>
          <p:nvPr>
            <p:ph idx="1"/>
          </p:nvPr>
        </p:nvSpPr>
        <p:spPr/>
        <p:txBody>
          <a:bodyPr/>
          <a:lstStyle/>
          <a:p>
            <a:r>
              <a:rPr lang="en-US" dirty="0">
                <a:latin typeface="Times New Roman"/>
                <a:cs typeface="Times New Roman"/>
              </a:rPr>
              <a:t>Does playing video game improve Vocabulary knowledge? </a:t>
            </a:r>
          </a:p>
          <a:p>
            <a:pPr marL="0" indent="0">
              <a:buNone/>
            </a:pPr>
            <a:endParaRPr lang="en-US" dirty="0">
              <a:latin typeface="Times New Roman"/>
              <a:cs typeface="Times New Roman"/>
            </a:endParaRPr>
          </a:p>
          <a:p>
            <a:endParaRPr lang="en-US" dirty="0" smtClean="0">
              <a:latin typeface="Times New Roman"/>
              <a:cs typeface="Times New Roman"/>
            </a:endParaRPr>
          </a:p>
          <a:p>
            <a:r>
              <a:rPr lang="en-US" dirty="0" smtClean="0">
                <a:latin typeface="Times New Roman"/>
                <a:cs typeface="Times New Roman"/>
              </a:rPr>
              <a:t>Does playing video game help to improve English? </a:t>
            </a:r>
          </a:p>
          <a:p>
            <a:endParaRPr lang="en-US" dirty="0" smtClean="0"/>
          </a:p>
        </p:txBody>
      </p:sp>
    </p:spTree>
    <p:extLst>
      <p:ext uri="{BB962C8B-B14F-4D97-AF65-F5344CB8AC3E}">
        <p14:creationId xmlns:p14="http://schemas.microsoft.com/office/powerpoint/2010/main" val="2757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a:cs typeface="Times New Roman"/>
              </a:rPr>
              <a:t>Methodology</a:t>
            </a:r>
            <a:endParaRPr lang="en-US" b="1" dirty="0">
              <a:latin typeface="Times New Roman"/>
              <a:cs typeface="Times New Roman"/>
            </a:endParaRPr>
          </a:p>
        </p:txBody>
      </p:sp>
      <p:sp>
        <p:nvSpPr>
          <p:cNvPr id="3" name="Content Placeholder 2"/>
          <p:cNvSpPr>
            <a:spLocks noGrp="1"/>
          </p:cNvSpPr>
          <p:nvPr>
            <p:ph idx="1"/>
          </p:nvPr>
        </p:nvSpPr>
        <p:spPr/>
        <p:txBody>
          <a:bodyPr>
            <a:normAutofit fontScale="85000" lnSpcReduction="20000"/>
          </a:bodyPr>
          <a:lstStyle/>
          <a:p>
            <a:pPr marL="0" indent="0">
              <a:buNone/>
            </a:pPr>
            <a:endParaRPr lang="en-US" dirty="0" smtClean="0">
              <a:latin typeface="Times New Roman"/>
              <a:cs typeface="Times New Roman"/>
            </a:endParaRPr>
          </a:p>
          <a:p>
            <a:r>
              <a:rPr lang="en-US" dirty="0" smtClean="0">
                <a:latin typeface="Times New Roman"/>
                <a:cs typeface="Times New Roman"/>
              </a:rPr>
              <a:t>Lower-level foundation students</a:t>
            </a:r>
          </a:p>
          <a:p>
            <a:endParaRPr lang="en-US" dirty="0" smtClean="0">
              <a:latin typeface="Times New Roman"/>
              <a:cs typeface="Times New Roman"/>
            </a:endParaRPr>
          </a:p>
          <a:p>
            <a:r>
              <a:rPr lang="en-US" dirty="0" smtClean="0">
                <a:latin typeface="Times New Roman"/>
                <a:cs typeface="Times New Roman"/>
              </a:rPr>
              <a:t>33 students</a:t>
            </a:r>
          </a:p>
          <a:p>
            <a:endParaRPr lang="en-US" dirty="0" smtClean="0">
              <a:latin typeface="Times New Roman"/>
              <a:cs typeface="Times New Roman"/>
            </a:endParaRPr>
          </a:p>
          <a:p>
            <a:r>
              <a:rPr lang="en-US" dirty="0" smtClean="0">
                <a:latin typeface="Times New Roman"/>
                <a:cs typeface="Times New Roman"/>
              </a:rPr>
              <a:t>Pre-game Vocabulary quiz</a:t>
            </a:r>
          </a:p>
          <a:p>
            <a:endParaRPr lang="en-US" dirty="0" smtClean="0">
              <a:latin typeface="Times New Roman"/>
              <a:cs typeface="Times New Roman"/>
            </a:endParaRPr>
          </a:p>
          <a:p>
            <a:r>
              <a:rPr lang="en-US" dirty="0" smtClean="0">
                <a:latin typeface="Times New Roman"/>
                <a:cs typeface="Times New Roman"/>
              </a:rPr>
              <a:t>Post-game Vocabulary quiz</a:t>
            </a:r>
          </a:p>
          <a:p>
            <a:pPr marL="0" indent="0">
              <a:buNone/>
            </a:pPr>
            <a:endParaRPr lang="en-US" dirty="0" smtClean="0">
              <a:latin typeface="Times New Roman"/>
              <a:cs typeface="Times New Roman"/>
            </a:endParaRPr>
          </a:p>
          <a:p>
            <a:r>
              <a:rPr lang="en-US" dirty="0">
                <a:latin typeface="Times New Roman"/>
                <a:cs typeface="Times New Roman"/>
              </a:rPr>
              <a:t> </a:t>
            </a:r>
            <a:r>
              <a:rPr lang="en-US" dirty="0" smtClean="0">
                <a:latin typeface="Times New Roman"/>
                <a:cs typeface="Times New Roman"/>
              </a:rPr>
              <a:t>Survey </a:t>
            </a:r>
          </a:p>
          <a:p>
            <a:pPr marL="0" indent="0">
              <a:buNone/>
            </a:pPr>
            <a:endParaRPr lang="en-US" dirty="0" smtClean="0"/>
          </a:p>
          <a:p>
            <a:endParaRPr lang="en-US" dirty="0"/>
          </a:p>
        </p:txBody>
      </p:sp>
    </p:spTree>
    <p:extLst>
      <p:ext uri="{BB962C8B-B14F-4D97-AF65-F5344CB8AC3E}">
        <p14:creationId xmlns:p14="http://schemas.microsoft.com/office/powerpoint/2010/main" val="2803639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a:t>
            </a:r>
            <a:endParaRPr lang="en-US" b="1" dirty="0"/>
          </a:p>
        </p:txBody>
      </p:sp>
      <p:pic>
        <p:nvPicPr>
          <p:cNvPr id="7" name="Picture 6" descr="Screen Shot 2014-03-25 at 12.14.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393" y="1417638"/>
            <a:ext cx="3071380" cy="2709656"/>
          </a:xfrm>
          <a:prstGeom prst="rect">
            <a:avLst/>
          </a:prstGeom>
        </p:spPr>
      </p:pic>
      <p:pic>
        <p:nvPicPr>
          <p:cNvPr id="8" name="Picture 7" descr="Screen Shot 2014-03-25 at 12.14.3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5709" y="3814789"/>
            <a:ext cx="3008286" cy="2709495"/>
          </a:xfrm>
          <a:prstGeom prst="rect">
            <a:avLst/>
          </a:prstGeom>
        </p:spPr>
      </p:pic>
      <p:pic>
        <p:nvPicPr>
          <p:cNvPr id="9" name="Picture 8" descr="Screen Shot 2014-03-25 at 12.14.4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297" y="3889766"/>
            <a:ext cx="2800188" cy="2819255"/>
          </a:xfrm>
          <a:prstGeom prst="rect">
            <a:avLst/>
          </a:prstGeom>
        </p:spPr>
      </p:pic>
    </p:spTree>
    <p:extLst>
      <p:ext uri="{BB962C8B-B14F-4D97-AF65-F5344CB8AC3E}">
        <p14:creationId xmlns:p14="http://schemas.microsoft.com/office/powerpoint/2010/main" val="2801962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a:cs typeface="Times New Roman"/>
              </a:rPr>
              <a:t>Limitations &amp; Future research</a:t>
            </a:r>
            <a:endParaRPr lang="en-US" b="1" dirty="0">
              <a:latin typeface="Times New Roman"/>
              <a:cs typeface="Times New Roman"/>
            </a:endParaRPr>
          </a:p>
        </p:txBody>
      </p:sp>
      <p:sp>
        <p:nvSpPr>
          <p:cNvPr id="3" name="Content Placeholder 2"/>
          <p:cNvSpPr>
            <a:spLocks noGrp="1"/>
          </p:cNvSpPr>
          <p:nvPr>
            <p:ph idx="1"/>
          </p:nvPr>
        </p:nvSpPr>
        <p:spPr/>
        <p:txBody>
          <a:bodyPr/>
          <a:lstStyle/>
          <a:p>
            <a:endParaRPr lang="en-US" dirty="0"/>
          </a:p>
          <a:p>
            <a:r>
              <a:rPr lang="en-US" dirty="0" smtClean="0">
                <a:latin typeface="Times New Roman"/>
                <a:cs typeface="Times New Roman"/>
              </a:rPr>
              <a:t>Sample size</a:t>
            </a:r>
          </a:p>
          <a:p>
            <a:pPr marL="0" indent="0">
              <a:buNone/>
            </a:pPr>
            <a:endParaRPr lang="en-US" dirty="0">
              <a:latin typeface="Times New Roman"/>
              <a:cs typeface="Times New Roman"/>
            </a:endParaRPr>
          </a:p>
          <a:p>
            <a:r>
              <a:rPr lang="en-US" dirty="0">
                <a:latin typeface="Times New Roman"/>
                <a:cs typeface="Times New Roman"/>
              </a:rPr>
              <a:t> </a:t>
            </a:r>
            <a:r>
              <a:rPr lang="en-US" dirty="0" smtClean="0">
                <a:latin typeface="Times New Roman"/>
                <a:cs typeface="Times New Roman"/>
              </a:rPr>
              <a:t>Gender </a:t>
            </a:r>
          </a:p>
          <a:p>
            <a:endParaRPr lang="en-US" dirty="0">
              <a:latin typeface="Times New Roman"/>
              <a:cs typeface="Times New Roman"/>
            </a:endParaRPr>
          </a:p>
          <a:p>
            <a:r>
              <a:rPr lang="en-US" dirty="0">
                <a:latin typeface="Times New Roman"/>
                <a:cs typeface="Times New Roman"/>
              </a:rPr>
              <a:t> </a:t>
            </a:r>
            <a:r>
              <a:rPr lang="en-US" dirty="0" smtClean="0">
                <a:latin typeface="Times New Roman"/>
                <a:cs typeface="Times New Roman"/>
              </a:rPr>
              <a:t>Culture</a:t>
            </a:r>
          </a:p>
          <a:p>
            <a:endParaRPr lang="en-US" dirty="0"/>
          </a:p>
          <a:p>
            <a:endParaRPr lang="en-US" dirty="0" smtClean="0"/>
          </a:p>
        </p:txBody>
      </p:sp>
    </p:spTree>
    <p:extLst>
      <p:ext uri="{BB962C8B-B14F-4D97-AF65-F5344CB8AC3E}">
        <p14:creationId xmlns:p14="http://schemas.microsoft.com/office/powerpoint/2010/main" val="181441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a:cs typeface="Times New Roman"/>
              </a:rPr>
              <a:t>References</a:t>
            </a:r>
            <a:endParaRPr lang="en-US" b="1" dirty="0">
              <a:latin typeface="Times New Roman"/>
              <a:cs typeface="Times New Roman"/>
            </a:endParaRPr>
          </a:p>
        </p:txBody>
      </p:sp>
      <p:sp>
        <p:nvSpPr>
          <p:cNvPr id="3" name="Content Placeholder 2"/>
          <p:cNvSpPr>
            <a:spLocks noGrp="1"/>
          </p:cNvSpPr>
          <p:nvPr>
            <p:ph idx="1"/>
          </p:nvPr>
        </p:nvSpPr>
        <p:spPr/>
        <p:txBody>
          <a:bodyPr>
            <a:normAutofit/>
          </a:bodyPr>
          <a:lstStyle/>
          <a:p>
            <a:r>
              <a:rPr lang="en-US" sz="1700" dirty="0" err="1">
                <a:latin typeface="Times New Roman"/>
                <a:cs typeface="Times New Roman"/>
              </a:rPr>
              <a:t>Barab</a:t>
            </a:r>
            <a:r>
              <a:rPr lang="en-US" sz="1700" dirty="0">
                <a:latin typeface="Times New Roman"/>
                <a:cs typeface="Times New Roman"/>
              </a:rPr>
              <a:t>, S. A., </a:t>
            </a:r>
            <a:r>
              <a:rPr lang="en-US" sz="1700" dirty="0" err="1">
                <a:latin typeface="Times New Roman"/>
                <a:cs typeface="Times New Roman"/>
              </a:rPr>
              <a:t>Gresalfi</a:t>
            </a:r>
            <a:r>
              <a:rPr lang="en-US" sz="1700" dirty="0">
                <a:latin typeface="Times New Roman"/>
                <a:cs typeface="Times New Roman"/>
              </a:rPr>
              <a:t>, M. S., &amp; Ingram-Goble, A. (2010). Transformational play: using games to position person, content, and context. </a:t>
            </a:r>
            <a:r>
              <a:rPr lang="en-US" sz="1700" i="1" dirty="0">
                <a:latin typeface="Times New Roman"/>
                <a:cs typeface="Times New Roman"/>
              </a:rPr>
              <a:t>Educational Researcher</a:t>
            </a:r>
            <a:r>
              <a:rPr lang="en-US" sz="1700" dirty="0">
                <a:latin typeface="Times New Roman"/>
                <a:cs typeface="Times New Roman"/>
              </a:rPr>
              <a:t>, 39(7), 525–536</a:t>
            </a:r>
            <a:r>
              <a:rPr lang="en-US" sz="1700" dirty="0" smtClean="0">
                <a:latin typeface="Times New Roman"/>
                <a:cs typeface="Times New Roman"/>
              </a:rPr>
              <a:t>.</a:t>
            </a:r>
          </a:p>
          <a:p>
            <a:pPr marL="0" indent="0">
              <a:buNone/>
            </a:pPr>
            <a:r>
              <a:rPr lang="en-US" sz="1700" dirty="0" smtClean="0">
                <a:latin typeface="Times New Roman"/>
                <a:cs typeface="Times New Roman"/>
              </a:rPr>
              <a:t> </a:t>
            </a:r>
          </a:p>
          <a:p>
            <a:r>
              <a:rPr lang="en-US" sz="1800" dirty="0" err="1" smtClean="0">
                <a:latin typeface="Times New Roman"/>
                <a:cs typeface="Times New Roman"/>
              </a:rPr>
              <a:t>Bronstring</a:t>
            </a:r>
            <a:r>
              <a:rPr lang="en-US" sz="1800" dirty="0">
                <a:latin typeface="Times New Roman"/>
                <a:cs typeface="Times New Roman"/>
              </a:rPr>
              <a:t>, M. (2012). What are adventure games? Retrieved from http://www. </a:t>
            </a:r>
            <a:r>
              <a:rPr lang="en-US" sz="1800" dirty="0" err="1">
                <a:latin typeface="Times New Roman"/>
                <a:cs typeface="Times New Roman"/>
              </a:rPr>
              <a:t>adventuregamers.com</a:t>
            </a:r>
            <a:r>
              <a:rPr lang="en-US" sz="1800" dirty="0">
                <a:latin typeface="Times New Roman"/>
                <a:cs typeface="Times New Roman"/>
              </a:rPr>
              <a:t>/articles/view/17547 </a:t>
            </a:r>
            <a:endParaRPr lang="en-US" sz="1800" dirty="0" smtClean="0">
              <a:latin typeface="Times New Roman"/>
              <a:cs typeface="Times New Roman"/>
            </a:endParaRPr>
          </a:p>
          <a:p>
            <a:endParaRPr lang="en-US" sz="1800" dirty="0" smtClean="0">
              <a:latin typeface="Times New Roman"/>
              <a:cs typeface="Times New Roman"/>
            </a:endParaRPr>
          </a:p>
          <a:p>
            <a:r>
              <a:rPr lang="en-US" sz="1800" dirty="0">
                <a:latin typeface="Times New Roman"/>
                <a:cs typeface="Times New Roman"/>
              </a:rPr>
              <a:t>Chen, H. H. and Yang, T. C. (2013). The impact of adventure video games on foreign language learning and the perceptions of learners. </a:t>
            </a:r>
            <a:r>
              <a:rPr lang="en-US" sz="1800" i="1" dirty="0">
                <a:latin typeface="Times New Roman"/>
                <a:cs typeface="Times New Roman"/>
              </a:rPr>
              <a:t>Interactive Learning Environments</a:t>
            </a:r>
            <a:r>
              <a:rPr lang="en-US" sz="1800" dirty="0">
                <a:latin typeface="Times New Roman"/>
                <a:cs typeface="Times New Roman"/>
              </a:rPr>
              <a:t>, 21(2), 129-141. </a:t>
            </a:r>
            <a:endParaRPr lang="en-US" sz="1800" dirty="0" smtClean="0">
              <a:latin typeface="Times New Roman"/>
              <a:cs typeface="Times New Roman"/>
            </a:endParaRPr>
          </a:p>
          <a:p>
            <a:endParaRPr lang="en-US" sz="1700" dirty="0" smtClean="0">
              <a:latin typeface="Times New Roman"/>
              <a:cs typeface="Times New Roman"/>
            </a:endParaRPr>
          </a:p>
          <a:p>
            <a:r>
              <a:rPr lang="en-US" sz="1600" dirty="0" smtClean="0">
                <a:latin typeface="Times New Roman"/>
                <a:cs typeface="Times New Roman"/>
              </a:rPr>
              <a:t>Whittaker, S. (2013). Educational Use of Video Games in the ESL Classroom. </a:t>
            </a:r>
            <a:r>
              <a:rPr lang="en-US" sz="1600" i="1" dirty="0" smtClean="0">
                <a:latin typeface="Times New Roman"/>
                <a:cs typeface="Times New Roman"/>
              </a:rPr>
              <a:t>UAE Journal of Education Technology and </a:t>
            </a:r>
            <a:r>
              <a:rPr lang="en-US" sz="1600" i="1" dirty="0" err="1" smtClean="0">
                <a:latin typeface="Times New Roman"/>
                <a:cs typeface="Times New Roman"/>
              </a:rPr>
              <a:t>eLEarning</a:t>
            </a:r>
            <a:r>
              <a:rPr lang="en-US" sz="1600" dirty="0" smtClean="0">
                <a:latin typeface="Times New Roman"/>
                <a:cs typeface="Times New Roman"/>
              </a:rPr>
              <a:t>. Retrieved from http://</a:t>
            </a:r>
            <a:r>
              <a:rPr lang="en-US" sz="1600" dirty="0" err="1" smtClean="0">
                <a:latin typeface="Times New Roman"/>
                <a:cs typeface="Times New Roman"/>
              </a:rPr>
              <a:t>ejournal.hct.ac.ae</a:t>
            </a:r>
            <a:r>
              <a:rPr lang="en-US" sz="1600" dirty="0" smtClean="0">
                <a:latin typeface="Times New Roman"/>
                <a:cs typeface="Times New Roman"/>
              </a:rPr>
              <a:t>/</a:t>
            </a:r>
            <a:r>
              <a:rPr lang="en-US" sz="1600" dirty="0" err="1" smtClean="0">
                <a:latin typeface="Times New Roman"/>
                <a:cs typeface="Times New Roman"/>
              </a:rPr>
              <a:t>wp</a:t>
            </a:r>
            <a:r>
              <a:rPr lang="en-US" sz="1600" dirty="0" smtClean="0">
                <a:latin typeface="Times New Roman"/>
                <a:cs typeface="Times New Roman"/>
              </a:rPr>
              <a:t>-content/uploads/2013_Article01.pdf</a:t>
            </a:r>
          </a:p>
          <a:p>
            <a:pPr marL="0" indent="0">
              <a:buNone/>
            </a:pPr>
            <a:r>
              <a:rPr lang="en-US" sz="1600" dirty="0" smtClean="0"/>
              <a:t>       </a:t>
            </a:r>
          </a:p>
          <a:p>
            <a:pPr marL="0" indent="0">
              <a:buNone/>
            </a:pPr>
            <a:endParaRPr lang="en-US" sz="1600" dirty="0"/>
          </a:p>
          <a:p>
            <a:endParaRPr lang="en-US" dirty="0"/>
          </a:p>
        </p:txBody>
      </p:sp>
    </p:spTree>
    <p:extLst>
      <p:ext uri="{BB962C8B-B14F-4D97-AF65-F5344CB8AC3E}">
        <p14:creationId xmlns:p14="http://schemas.microsoft.com/office/powerpoint/2010/main" val="1990276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Articles</a:t>
            </a:r>
            <a:endParaRPr lang="en-US" dirty="0"/>
          </a:p>
        </p:txBody>
      </p:sp>
      <p:sp>
        <p:nvSpPr>
          <p:cNvPr id="3" name="Content Placeholder 2"/>
          <p:cNvSpPr>
            <a:spLocks noGrp="1"/>
          </p:cNvSpPr>
          <p:nvPr>
            <p:ph idx="1"/>
          </p:nvPr>
        </p:nvSpPr>
        <p:spPr/>
        <p:txBody>
          <a:bodyPr/>
          <a:lstStyle/>
          <a:p>
            <a:r>
              <a:rPr lang="en-US" dirty="0">
                <a:hlinkClick r:id="rId2"/>
              </a:rPr>
              <a:t>http://w01.anthologizrtest.da.ulcc.ac.uk/8/1/Game-Informed_Learning-__Applying_Computer_Game_Processes_to_Higher_Education.pdf</a:t>
            </a:r>
            <a:endParaRPr lang="en-US" dirty="0"/>
          </a:p>
          <a:p>
            <a:endParaRPr lang="en-US" dirty="0" smtClean="0"/>
          </a:p>
          <a:p>
            <a:r>
              <a:rPr lang="en-US" u="sng" dirty="0"/>
              <a:t>https://</a:t>
            </a:r>
            <a:r>
              <a:rPr lang="en-US" u="sng" dirty="0" err="1"/>
              <a:t>net.educause.edu</a:t>
            </a:r>
            <a:r>
              <a:rPr lang="en-US" u="sng" dirty="0"/>
              <a:t>/</a:t>
            </a:r>
            <a:r>
              <a:rPr lang="en-US" u="sng" dirty="0" err="1"/>
              <a:t>ir</a:t>
            </a:r>
            <a:r>
              <a:rPr lang="en-US" u="sng" dirty="0"/>
              <a:t>/library/</a:t>
            </a:r>
            <a:r>
              <a:rPr lang="en-US" u="sng" dirty="0" err="1"/>
              <a:t>pdf</a:t>
            </a:r>
            <a:r>
              <a:rPr lang="en-US" u="sng" dirty="0"/>
              <a:t>/ffpiu019.pdf</a:t>
            </a:r>
          </a:p>
          <a:p>
            <a:endParaRPr lang="en-US" dirty="0"/>
          </a:p>
        </p:txBody>
      </p:sp>
    </p:spTree>
    <p:extLst>
      <p:ext uri="{BB962C8B-B14F-4D97-AF65-F5344CB8AC3E}">
        <p14:creationId xmlns:p14="http://schemas.microsoft.com/office/powerpoint/2010/main" val="2432428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9600" dirty="0" smtClean="0"/>
              <a:t>Thank you</a:t>
            </a:r>
            <a:endParaRPr lang="en-US" sz="9600" dirty="0"/>
          </a:p>
        </p:txBody>
      </p:sp>
    </p:spTree>
    <p:extLst>
      <p:ext uri="{BB962C8B-B14F-4D97-AF65-F5344CB8AC3E}">
        <p14:creationId xmlns:p14="http://schemas.microsoft.com/office/powerpoint/2010/main" val="1029273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Challenge of keeping students engaged in the classroom</a:t>
            </a:r>
            <a:endParaRPr lang="en-US" b="1" dirty="0"/>
          </a:p>
        </p:txBody>
      </p:sp>
      <p:pic>
        <p:nvPicPr>
          <p:cNvPr id="6" name="Picture 5" descr="Angry_Bird_r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067002"/>
            <a:ext cx="3824282" cy="3615253"/>
          </a:xfrm>
          <a:prstGeom prst="rect">
            <a:avLst/>
          </a:prstGeom>
        </p:spPr>
      </p:pic>
      <p:pic>
        <p:nvPicPr>
          <p:cNvPr id="7" name="Picture 6" descr="facebook-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700" y="3195611"/>
            <a:ext cx="4295100" cy="3303137"/>
          </a:xfrm>
          <a:prstGeom prst="rect">
            <a:avLst/>
          </a:prstGeom>
        </p:spPr>
      </p:pic>
      <p:pic>
        <p:nvPicPr>
          <p:cNvPr id="8" name="Picture 7" descr="twitter-logo-bird.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4888" y="1417638"/>
            <a:ext cx="2780499" cy="2539597"/>
          </a:xfrm>
          <a:prstGeom prst="rect">
            <a:avLst/>
          </a:prstGeom>
        </p:spPr>
      </p:pic>
    </p:spTree>
    <p:extLst>
      <p:ext uri="{BB962C8B-B14F-4D97-AF65-F5344CB8AC3E}">
        <p14:creationId xmlns:p14="http://schemas.microsoft.com/office/powerpoint/2010/main" val="422418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Adventure games </a:t>
            </a:r>
            <a:endParaRPr lang="en-US" b="1" dirty="0"/>
          </a:p>
        </p:txBody>
      </p:sp>
      <p:sp>
        <p:nvSpPr>
          <p:cNvPr id="3" name="Content Placeholder 2"/>
          <p:cNvSpPr>
            <a:spLocks noGrp="1"/>
          </p:cNvSpPr>
          <p:nvPr>
            <p:ph idx="1"/>
          </p:nvPr>
        </p:nvSpPr>
        <p:spPr/>
        <p:txBody>
          <a:bodyPr/>
          <a:lstStyle/>
          <a:p>
            <a:r>
              <a:rPr lang="en-US" dirty="0" smtClean="0">
                <a:latin typeface="Times New Roman"/>
                <a:cs typeface="Times New Roman"/>
              </a:rPr>
              <a:t>MAREK </a:t>
            </a:r>
            <a:r>
              <a:rPr lang="en-US" dirty="0" err="1" smtClean="0">
                <a:latin typeface="Times New Roman"/>
                <a:cs typeface="Times New Roman"/>
              </a:rPr>
              <a:t>bronstring</a:t>
            </a:r>
            <a:r>
              <a:rPr lang="en-US" dirty="0" smtClean="0">
                <a:latin typeface="Times New Roman"/>
                <a:cs typeface="Times New Roman"/>
              </a:rPr>
              <a:t> (2012) </a:t>
            </a:r>
          </a:p>
          <a:p>
            <a:pPr marL="0" indent="0">
              <a:buNone/>
            </a:pPr>
            <a:r>
              <a:rPr lang="en-US" dirty="0" smtClean="0">
                <a:latin typeface="Times New Roman"/>
                <a:cs typeface="Times New Roman"/>
              </a:rPr>
              <a:t>“ thoughtful, engaging, and intelligent and provide some mental challenge”</a:t>
            </a:r>
          </a:p>
          <a:p>
            <a:pPr marL="0" indent="0">
              <a:buNone/>
            </a:pPr>
            <a:endParaRPr lang="en-US" dirty="0">
              <a:latin typeface="Times New Roman"/>
              <a:cs typeface="Times New Roman"/>
            </a:endParaRPr>
          </a:p>
          <a:p>
            <a:pPr marL="0" indent="0">
              <a:buNone/>
            </a:pPr>
            <a:r>
              <a:rPr lang="en-US" dirty="0" smtClean="0">
                <a:latin typeface="Times New Roman"/>
                <a:cs typeface="Times New Roman"/>
              </a:rPr>
              <a:t>“Focus on puzzle solving within a narrative framework, generally with few or no action elements.”</a:t>
            </a:r>
            <a:endParaRPr lang="en-US" dirty="0">
              <a:latin typeface="Times New Roman"/>
              <a:cs typeface="Times New Roman"/>
            </a:endParaRPr>
          </a:p>
        </p:txBody>
      </p:sp>
    </p:spTree>
    <p:extLst>
      <p:ext uri="{BB962C8B-B14F-4D97-AF65-F5344CB8AC3E}">
        <p14:creationId xmlns:p14="http://schemas.microsoft.com/office/powerpoint/2010/main" val="310609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a:cs typeface="Times New Roman"/>
              </a:rPr>
              <a:t>The benefits of adventure games for ESL students</a:t>
            </a:r>
            <a:endParaRPr lang="en-US" b="1" dirty="0">
              <a:latin typeface="Times New Roman"/>
              <a:cs typeface="Times New Roman"/>
            </a:endParaRPr>
          </a:p>
        </p:txBody>
      </p:sp>
      <p:sp>
        <p:nvSpPr>
          <p:cNvPr id="3" name="Content Placeholder 2"/>
          <p:cNvSpPr>
            <a:spLocks noGrp="1"/>
          </p:cNvSpPr>
          <p:nvPr>
            <p:ph idx="1"/>
          </p:nvPr>
        </p:nvSpPr>
        <p:spPr/>
        <p:txBody>
          <a:bodyPr/>
          <a:lstStyle/>
          <a:p>
            <a:r>
              <a:rPr lang="en-US" dirty="0" smtClean="0"/>
              <a:t>Reading skills</a:t>
            </a:r>
          </a:p>
          <a:p>
            <a:r>
              <a:rPr lang="en-US" dirty="0" smtClean="0"/>
              <a:t>Vocabulary skills</a:t>
            </a:r>
          </a:p>
          <a:p>
            <a:r>
              <a:rPr lang="en-US" dirty="0" smtClean="0"/>
              <a:t>Listening comprehension</a:t>
            </a:r>
          </a:p>
          <a:p>
            <a:r>
              <a:rPr lang="en-US" dirty="0" smtClean="0"/>
              <a:t>Pronunciation </a:t>
            </a:r>
          </a:p>
          <a:p>
            <a:r>
              <a:rPr lang="en-US" dirty="0" smtClean="0"/>
              <a:t>Spelling </a:t>
            </a:r>
          </a:p>
          <a:p>
            <a:r>
              <a:rPr lang="en-US" dirty="0" smtClean="0"/>
              <a:t>Motivation to learn English</a:t>
            </a:r>
          </a:p>
          <a:p>
            <a:endParaRPr lang="en-US" dirty="0"/>
          </a:p>
        </p:txBody>
      </p:sp>
    </p:spTree>
    <p:extLst>
      <p:ext uri="{BB962C8B-B14F-4D97-AF65-F5344CB8AC3E}">
        <p14:creationId xmlns:p14="http://schemas.microsoft.com/office/powerpoint/2010/main" val="1718074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a:cs typeface="Times New Roman"/>
              </a:rPr>
              <a:t>How to identify the effective game in the classroom?</a:t>
            </a:r>
            <a:endParaRPr lang="en-US" b="1" dirty="0">
              <a:latin typeface="Times New Roman"/>
              <a:cs typeface="Times New Roman"/>
            </a:endParaRPr>
          </a:p>
        </p:txBody>
      </p:sp>
      <p:sp>
        <p:nvSpPr>
          <p:cNvPr id="3" name="Content Placeholder 2"/>
          <p:cNvSpPr>
            <a:spLocks noGrp="1"/>
          </p:cNvSpPr>
          <p:nvPr>
            <p:ph idx="1"/>
          </p:nvPr>
        </p:nvSpPr>
        <p:spPr/>
        <p:txBody>
          <a:bodyPr/>
          <a:lstStyle/>
          <a:p>
            <a:r>
              <a:rPr lang="en-US" dirty="0" smtClean="0"/>
              <a:t>Find existing game </a:t>
            </a:r>
          </a:p>
          <a:p>
            <a:r>
              <a:rPr lang="en-US" dirty="0" smtClean="0"/>
              <a:t>The language level</a:t>
            </a:r>
          </a:p>
          <a:p>
            <a:r>
              <a:rPr lang="en-US" dirty="0" smtClean="0"/>
              <a:t>Pronunciation</a:t>
            </a:r>
          </a:p>
          <a:p>
            <a:r>
              <a:rPr lang="en-US" dirty="0" smtClean="0"/>
              <a:t>Well-designed game</a:t>
            </a:r>
          </a:p>
          <a:p>
            <a:r>
              <a:rPr lang="en-US" dirty="0" smtClean="0"/>
              <a:t>Hint button </a:t>
            </a:r>
          </a:p>
          <a:p>
            <a:r>
              <a:rPr lang="en-US" dirty="0" smtClean="0"/>
              <a:t>Vocabulary list</a:t>
            </a:r>
          </a:p>
          <a:p>
            <a:r>
              <a:rPr lang="en-US" dirty="0" smtClean="0"/>
              <a:t>Play the game yourself</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1347503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a:cs typeface="Times New Roman"/>
              </a:rPr>
              <a:t>What teachers should do?</a:t>
            </a:r>
            <a:endParaRPr lang="en-US" b="1" dirty="0">
              <a:latin typeface="Times New Roman"/>
              <a:cs typeface="Times New Roman"/>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a:cs typeface="Times New Roman"/>
              </a:rPr>
              <a:t>Pre-game activities</a:t>
            </a:r>
          </a:p>
          <a:p>
            <a:pPr>
              <a:buFont typeface="Wingdings" charset="2"/>
              <a:buChar char="Ø"/>
            </a:pPr>
            <a:r>
              <a:rPr lang="en-US" sz="2400" dirty="0" smtClean="0">
                <a:latin typeface="Times New Roman"/>
                <a:cs typeface="Times New Roman"/>
              </a:rPr>
              <a:t>Prediction essays</a:t>
            </a:r>
          </a:p>
          <a:p>
            <a:pPr>
              <a:buFont typeface="Wingdings" charset="2"/>
              <a:buChar char="Ø"/>
            </a:pPr>
            <a:r>
              <a:rPr lang="en-US" sz="2400" dirty="0">
                <a:latin typeface="Times New Roman"/>
                <a:cs typeface="Times New Roman"/>
              </a:rPr>
              <a:t> </a:t>
            </a:r>
            <a:r>
              <a:rPr lang="en-US" sz="2400" dirty="0" smtClean="0">
                <a:latin typeface="Times New Roman"/>
                <a:cs typeface="Times New Roman"/>
              </a:rPr>
              <a:t>Vocabulary activities</a:t>
            </a:r>
          </a:p>
          <a:p>
            <a:pPr>
              <a:buFont typeface="Wingdings" charset="2"/>
              <a:buChar char="Ø"/>
            </a:pPr>
            <a:r>
              <a:rPr lang="en-US" sz="2400" dirty="0" smtClean="0">
                <a:latin typeface="Times New Roman"/>
                <a:cs typeface="Times New Roman"/>
              </a:rPr>
              <a:t>Choose the correct sentence</a:t>
            </a:r>
          </a:p>
          <a:p>
            <a:pPr>
              <a:buFont typeface="Wingdings" charset="2"/>
              <a:buChar char="Ø"/>
            </a:pPr>
            <a:r>
              <a:rPr lang="en-US" sz="2400" dirty="0" smtClean="0">
                <a:latin typeface="Times New Roman"/>
                <a:cs typeface="Times New Roman"/>
              </a:rPr>
              <a:t>Recognizing grammar structures</a:t>
            </a:r>
          </a:p>
          <a:p>
            <a:pPr>
              <a:buFont typeface="Wingdings" charset="2"/>
              <a:buChar char="Ø"/>
            </a:pPr>
            <a:endParaRPr lang="en-US" sz="2400" dirty="0" smtClean="0">
              <a:latin typeface="Times New Roman"/>
              <a:cs typeface="Times New Roman"/>
            </a:endParaRPr>
          </a:p>
          <a:p>
            <a:r>
              <a:rPr lang="en-US" dirty="0" smtClean="0">
                <a:latin typeface="Times New Roman"/>
                <a:cs typeface="Times New Roman"/>
              </a:rPr>
              <a:t>Post-game activities</a:t>
            </a:r>
          </a:p>
          <a:p>
            <a:pPr>
              <a:buFont typeface="Wingdings" charset="2"/>
              <a:buChar char="Ø"/>
            </a:pPr>
            <a:r>
              <a:rPr lang="en-US" sz="2400" dirty="0" smtClean="0">
                <a:latin typeface="Times New Roman"/>
                <a:cs typeface="Times New Roman"/>
              </a:rPr>
              <a:t> Students become the teacher</a:t>
            </a:r>
          </a:p>
          <a:p>
            <a:pPr>
              <a:buFont typeface="Wingdings" charset="2"/>
              <a:buChar char="Ø"/>
            </a:pPr>
            <a:r>
              <a:rPr lang="en-US" sz="2400" dirty="0">
                <a:latin typeface="Times New Roman"/>
                <a:cs typeface="Times New Roman"/>
              </a:rPr>
              <a:t> </a:t>
            </a:r>
            <a:r>
              <a:rPr lang="en-US" sz="2400" dirty="0" smtClean="0">
                <a:latin typeface="Times New Roman"/>
                <a:cs typeface="Times New Roman"/>
              </a:rPr>
              <a:t>Create a walkthrough</a:t>
            </a:r>
          </a:p>
          <a:p>
            <a:pPr>
              <a:buFont typeface="Wingdings" charset="2"/>
              <a:buChar char="Ø"/>
            </a:pPr>
            <a:r>
              <a:rPr lang="en-US" sz="2400" dirty="0" smtClean="0">
                <a:latin typeface="Times New Roman"/>
                <a:cs typeface="Times New Roman"/>
              </a:rPr>
              <a:t>Create a trailer about the game</a:t>
            </a:r>
          </a:p>
          <a:p>
            <a:pPr>
              <a:buFont typeface="Wingdings" charset="2"/>
              <a:buChar char="Ø"/>
            </a:pPr>
            <a:r>
              <a:rPr lang="en-US" sz="2400" dirty="0" smtClean="0">
                <a:latin typeface="Times New Roman"/>
                <a:cs typeface="Times New Roman"/>
              </a:rPr>
              <a:t>Rewrite the story</a:t>
            </a:r>
          </a:p>
          <a:p>
            <a:pPr>
              <a:buFont typeface="Wingdings" charset="2"/>
              <a:buChar char="Ø"/>
            </a:pPr>
            <a:endParaRPr lang="en-US" dirty="0" smtClean="0"/>
          </a:p>
          <a:p>
            <a:endParaRPr lang="en-US" dirty="0"/>
          </a:p>
        </p:txBody>
      </p:sp>
    </p:spTree>
    <p:extLst>
      <p:ext uri="{BB962C8B-B14F-4D97-AF65-F5344CB8AC3E}">
        <p14:creationId xmlns:p14="http://schemas.microsoft.com/office/powerpoint/2010/main" val="2567077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Screen Shot 2014-03-25 at 11.59.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375440"/>
          </a:xfrm>
          <a:prstGeom prst="rect">
            <a:avLst/>
          </a:prstGeom>
        </p:spPr>
      </p:pic>
      <p:sp>
        <p:nvSpPr>
          <p:cNvPr id="4" name="TextBox 3"/>
          <p:cNvSpPr txBox="1"/>
          <p:nvPr/>
        </p:nvSpPr>
        <p:spPr>
          <a:xfrm>
            <a:off x="118130" y="6375441"/>
            <a:ext cx="9025870" cy="369332"/>
          </a:xfrm>
          <a:prstGeom prst="rect">
            <a:avLst/>
          </a:prstGeom>
          <a:noFill/>
        </p:spPr>
        <p:txBody>
          <a:bodyPr wrap="square" rtlCol="0">
            <a:spAutoFit/>
          </a:bodyPr>
          <a:lstStyle/>
          <a:p>
            <a:pPr algn="ctr"/>
            <a:r>
              <a:rPr lang="en-US" b="1" dirty="0" smtClean="0">
                <a:solidFill>
                  <a:srgbClr val="FF0000"/>
                </a:solidFill>
              </a:rPr>
              <a:t>Image 1 Screenshot taken from Beauty and the Beast Mystery Legends</a:t>
            </a:r>
            <a:endParaRPr lang="en-US" b="1" dirty="0">
              <a:solidFill>
                <a:srgbClr val="FF0000"/>
              </a:solidFill>
            </a:endParaRPr>
          </a:p>
        </p:txBody>
      </p:sp>
    </p:spTree>
    <p:extLst>
      <p:ext uri="{BB962C8B-B14F-4D97-AF65-F5344CB8AC3E}">
        <p14:creationId xmlns:p14="http://schemas.microsoft.com/office/powerpoint/2010/main" val="3256248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3" y="274638"/>
            <a:ext cx="8229600" cy="1143000"/>
          </a:xfrm>
        </p:spPr>
        <p:txBody>
          <a:bodyPr>
            <a:normAutofit fontScale="90000"/>
          </a:bodyPr>
          <a:lstStyle/>
          <a:p>
            <a:r>
              <a:rPr lang="en-US" b="1" dirty="0" smtClean="0">
                <a:latin typeface="Times New Roman"/>
                <a:cs typeface="Times New Roman"/>
              </a:rPr>
              <a:t>Female students   &amp;    Male students</a:t>
            </a:r>
            <a:endParaRPr lang="en-US" b="1" dirty="0">
              <a:latin typeface="Times New Roman"/>
              <a:cs typeface="Times New Roman"/>
            </a:endParaRPr>
          </a:p>
        </p:txBody>
      </p:sp>
      <p:pic>
        <p:nvPicPr>
          <p:cNvPr id="4" name="Picture 3" descr="play the game beauty and the beast hidden stars free online 20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71201"/>
            <a:ext cx="3844633" cy="3726624"/>
          </a:xfrm>
          <a:prstGeom prst="rect">
            <a:avLst/>
          </a:prstGeom>
        </p:spPr>
      </p:pic>
      <p:pic>
        <p:nvPicPr>
          <p:cNvPr id="5" name="Picture 4" descr="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3752" y="1771201"/>
            <a:ext cx="4212604" cy="3726624"/>
          </a:xfrm>
          <a:prstGeom prst="rect">
            <a:avLst/>
          </a:prstGeom>
        </p:spPr>
      </p:pic>
      <p:sp>
        <p:nvSpPr>
          <p:cNvPr id="3" name="TextBox 2"/>
          <p:cNvSpPr txBox="1"/>
          <p:nvPr/>
        </p:nvSpPr>
        <p:spPr>
          <a:xfrm>
            <a:off x="457200" y="5892527"/>
            <a:ext cx="3972675" cy="369332"/>
          </a:xfrm>
          <a:prstGeom prst="rect">
            <a:avLst/>
          </a:prstGeom>
          <a:noFill/>
        </p:spPr>
        <p:txBody>
          <a:bodyPr wrap="square" rtlCol="0">
            <a:spAutoFit/>
          </a:bodyPr>
          <a:lstStyle/>
          <a:p>
            <a:r>
              <a:rPr lang="en-US" b="1" dirty="0" smtClean="0">
                <a:solidFill>
                  <a:srgbClr val="FF0000"/>
                </a:solidFill>
              </a:rPr>
              <a:t>Beauty and the Beast Mystery Legends</a:t>
            </a:r>
            <a:endParaRPr lang="en-US" b="1" dirty="0">
              <a:solidFill>
                <a:srgbClr val="FF0000"/>
              </a:solidFill>
            </a:endParaRPr>
          </a:p>
        </p:txBody>
      </p:sp>
      <p:sp>
        <p:nvSpPr>
          <p:cNvPr id="6" name="TextBox 5"/>
          <p:cNvSpPr txBox="1"/>
          <p:nvPr/>
        </p:nvSpPr>
        <p:spPr>
          <a:xfrm>
            <a:off x="4873681" y="5892527"/>
            <a:ext cx="3972675" cy="369332"/>
          </a:xfrm>
          <a:prstGeom prst="rect">
            <a:avLst/>
          </a:prstGeom>
          <a:noFill/>
        </p:spPr>
        <p:txBody>
          <a:bodyPr wrap="square" rtlCol="0">
            <a:spAutoFit/>
          </a:bodyPr>
          <a:lstStyle/>
          <a:p>
            <a:pPr algn="ctr"/>
            <a:r>
              <a:rPr lang="en-US" b="1" dirty="0" smtClean="0">
                <a:solidFill>
                  <a:srgbClr val="FF0000"/>
                </a:solidFill>
              </a:rPr>
              <a:t>Grim Tales the Legacy</a:t>
            </a:r>
            <a:endParaRPr lang="en-US" b="1" dirty="0">
              <a:solidFill>
                <a:srgbClr val="FF0000"/>
              </a:solidFill>
            </a:endParaRPr>
          </a:p>
        </p:txBody>
      </p:sp>
    </p:spTree>
    <p:extLst>
      <p:ext uri="{BB962C8B-B14F-4D97-AF65-F5344CB8AC3E}">
        <p14:creationId xmlns:p14="http://schemas.microsoft.com/office/powerpoint/2010/main" val="1208500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3-25 at 12.01.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187890"/>
          </a:xfrm>
          <a:prstGeom prst="rect">
            <a:avLst/>
          </a:prstGeom>
        </p:spPr>
      </p:pic>
      <p:sp>
        <p:nvSpPr>
          <p:cNvPr id="4" name="TextBox 3"/>
          <p:cNvSpPr txBox="1"/>
          <p:nvPr/>
        </p:nvSpPr>
        <p:spPr>
          <a:xfrm>
            <a:off x="0" y="6341467"/>
            <a:ext cx="9025870" cy="369332"/>
          </a:xfrm>
          <a:prstGeom prst="rect">
            <a:avLst/>
          </a:prstGeom>
          <a:noFill/>
        </p:spPr>
        <p:txBody>
          <a:bodyPr wrap="square" rtlCol="0">
            <a:spAutoFit/>
          </a:bodyPr>
          <a:lstStyle/>
          <a:p>
            <a:pPr algn="ctr"/>
            <a:r>
              <a:rPr lang="en-US" b="1" dirty="0" smtClean="0">
                <a:solidFill>
                  <a:srgbClr val="FF0000"/>
                </a:solidFill>
              </a:rPr>
              <a:t> Screenshot taken from the 13</a:t>
            </a:r>
            <a:r>
              <a:rPr lang="en-US" b="1" baseline="30000" dirty="0" smtClean="0">
                <a:solidFill>
                  <a:srgbClr val="FF0000"/>
                </a:solidFill>
              </a:rPr>
              <a:t>th</a:t>
            </a:r>
            <a:r>
              <a:rPr lang="en-US" b="1" dirty="0" smtClean="0">
                <a:solidFill>
                  <a:srgbClr val="FF0000"/>
                </a:solidFill>
              </a:rPr>
              <a:t> Skull</a:t>
            </a:r>
            <a:endParaRPr lang="en-US" b="1" dirty="0">
              <a:solidFill>
                <a:srgbClr val="FF0000"/>
              </a:solidFill>
            </a:endParaRPr>
          </a:p>
        </p:txBody>
      </p:sp>
    </p:spTree>
    <p:extLst>
      <p:ext uri="{BB962C8B-B14F-4D97-AF65-F5344CB8AC3E}">
        <p14:creationId xmlns:p14="http://schemas.microsoft.com/office/powerpoint/2010/main" val="1511564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713</TotalTime>
  <Words>1472</Words>
  <Application>Microsoft Macintosh PowerPoint</Application>
  <PresentationFormat>On-screen Show (4:3)</PresentationFormat>
  <Paragraphs>141</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Educational Use of Video Games in the ESL Classroom</vt:lpstr>
      <vt:lpstr>Challenge of keeping students engaged in the classroom</vt:lpstr>
      <vt:lpstr>Adventure games </vt:lpstr>
      <vt:lpstr>The benefits of adventure games for ESL students</vt:lpstr>
      <vt:lpstr>How to identify the effective game in the classroom?</vt:lpstr>
      <vt:lpstr>What teachers should do?</vt:lpstr>
      <vt:lpstr>PowerPoint Presentation</vt:lpstr>
      <vt:lpstr>Female students   &amp;    Male students</vt:lpstr>
      <vt:lpstr>PowerPoint Presentation</vt:lpstr>
      <vt:lpstr>Research Question? </vt:lpstr>
      <vt:lpstr>Methodology</vt:lpstr>
      <vt:lpstr>Results</vt:lpstr>
      <vt:lpstr>Limitations &amp; Future research</vt:lpstr>
      <vt:lpstr>References</vt:lpstr>
      <vt:lpstr>Suggested Articles</vt:lpstr>
      <vt:lpstr>PowerPoint Presentation</vt:lpstr>
    </vt:vector>
  </TitlesOfParts>
  <Company>Duquesne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Educational video games in the ESL classroom settings</dc:title>
  <dc:creator>Bekir Mugayitoglu</dc:creator>
  <cp:lastModifiedBy>Bekir Mugayitoglu</cp:lastModifiedBy>
  <cp:revision>40</cp:revision>
  <dcterms:created xsi:type="dcterms:W3CDTF">2014-03-25T14:43:57Z</dcterms:created>
  <dcterms:modified xsi:type="dcterms:W3CDTF">2014-03-31T21:39:22Z</dcterms:modified>
</cp:coreProperties>
</file>