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71" r:id="rId2"/>
    <p:sldId id="266" r:id="rId3"/>
    <p:sldId id="267" r:id="rId4"/>
    <p:sldId id="268" r:id="rId5"/>
    <p:sldId id="269" r:id="rId6"/>
    <p:sldId id="270" r:id="rId7"/>
    <p:sldId id="273" r:id="rId8"/>
    <p:sldId id="274" r:id="rId9"/>
    <p:sldId id="284" r:id="rId10"/>
    <p:sldId id="285" r:id="rId11"/>
    <p:sldId id="278" r:id="rId12"/>
    <p:sldId id="280" r:id="rId13"/>
    <p:sldId id="286" r:id="rId14"/>
    <p:sldId id="28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937" autoAdjust="0"/>
  </p:normalViewPr>
  <p:slideViewPr>
    <p:cSldViewPr snapToGrid="0" snapToObjects="1">
      <p:cViewPr varScale="1">
        <p:scale>
          <a:sx n="74" d="100"/>
          <a:sy n="74" d="100"/>
        </p:scale>
        <p:origin x="-264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6C9298-20C3-984B-8D52-CD9DC50DAC33}" type="datetimeFigureOut">
              <a:rPr lang="en-US" smtClean="0"/>
              <a:t>10/15/13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C40BFE-81B9-8045-AB49-8495D6F02AB8}" type="slidenum">
              <a:rPr lang="en-US" smtClean="0"/>
              <a:t>‹#›</a:t>
            </a:fld>
            <a:endParaRPr lang="en-US"/>
          </a:p>
        </p:txBody>
      </p:sp>
    </p:spTree>
    <p:extLst>
      <p:ext uri="{BB962C8B-B14F-4D97-AF65-F5344CB8AC3E}">
        <p14:creationId xmlns:p14="http://schemas.microsoft.com/office/powerpoint/2010/main" val="24341119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Chapter</a:t>
            </a:r>
            <a:r>
              <a:rPr lang="en-US" baseline="0" dirty="0" smtClean="0"/>
              <a:t> 18 review the literature about the interface and content features that affect the potential benefits of animation over static graphics. Animation provide us visualizations of dynamic phenomena which involve change over time. </a:t>
            </a:r>
            <a:r>
              <a:rPr lang="en-US" dirty="0" smtClean="0"/>
              <a:t> </a:t>
            </a:r>
          </a:p>
          <a:p>
            <a:r>
              <a:rPr lang="en-US" dirty="0" smtClean="0"/>
              <a:t>Animation has tremendous</a:t>
            </a:r>
            <a:r>
              <a:rPr lang="en-US" baseline="0" dirty="0" smtClean="0"/>
              <a:t> potential to improve understanding of dynamic information such as trajectories, transformations, or relative motions, both in physical domains and abstract domains. </a:t>
            </a:r>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2</a:t>
            </a:fld>
            <a:endParaRPr lang="en-US"/>
          </a:p>
        </p:txBody>
      </p:sp>
    </p:spTree>
    <p:extLst>
      <p:ext uri="{BB962C8B-B14F-4D97-AF65-F5344CB8AC3E}">
        <p14:creationId xmlns:p14="http://schemas.microsoft.com/office/powerpoint/2010/main" val="3872418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aim of this chapter is to review the scientific evidence on the use of games, simulations, and micro worlds as multimedia learning tools. This chapter also uses the distinction between explanation and experience to understand the unique design opportunities of interactive educational multimedia. This chapter is written to consider games, simulations, and </a:t>
            </a:r>
            <a:r>
              <a:rPr lang="en-US" baseline="0" dirty="0" err="1" smtClean="0"/>
              <a:t>microworlds</a:t>
            </a:r>
            <a:r>
              <a:rPr lang="en-US" baseline="0" dirty="0" smtClean="0"/>
              <a:t> </a:t>
            </a:r>
            <a:r>
              <a:rPr lang="en-US" baseline="0" dirty="0" err="1" smtClean="0"/>
              <a:t>withhin</a:t>
            </a:r>
            <a:r>
              <a:rPr lang="en-US" baseline="0" dirty="0" smtClean="0"/>
              <a:t> the broad organizational framework of educational multimedia. Games, simulations, and </a:t>
            </a:r>
            <a:r>
              <a:rPr lang="en-US" baseline="0" dirty="0" err="1" smtClean="0"/>
              <a:t>microworlds</a:t>
            </a:r>
            <a:r>
              <a:rPr lang="en-US" baseline="0" dirty="0" smtClean="0"/>
              <a:t> are examples of interactive multimedia. </a:t>
            </a:r>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11</a:t>
            </a:fld>
            <a:endParaRPr lang="en-US"/>
          </a:p>
        </p:txBody>
      </p:sp>
    </p:spTree>
    <p:extLst>
      <p:ext uri="{BB962C8B-B14F-4D97-AF65-F5344CB8AC3E}">
        <p14:creationId xmlns:p14="http://schemas.microsoft.com/office/powerpoint/2010/main" val="3321808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 computer</a:t>
            </a:r>
            <a:r>
              <a:rPr lang="en-US" baseline="0" dirty="0" smtClean="0"/>
              <a:t> program that models some phenomenon or activity and is designed to have participants learn about the phenomenon or activity through interaction with it. Participants usually have a defined role in the simulation. </a:t>
            </a:r>
            <a:endParaRPr lang="en-US" dirty="0" smtClean="0"/>
          </a:p>
          <a:p>
            <a:r>
              <a:rPr lang="en-US" dirty="0" smtClean="0"/>
              <a:t>This type of learning with simulation</a:t>
            </a:r>
            <a:r>
              <a:rPr lang="en-US" baseline="0" dirty="0" smtClean="0"/>
              <a:t> is very difficult for students who are novices in physics. </a:t>
            </a:r>
            <a:endParaRPr lang="en-US" dirty="0" smtClean="0"/>
          </a:p>
          <a:p>
            <a:r>
              <a:rPr lang="en-US" dirty="0" smtClean="0"/>
              <a:t>This </a:t>
            </a:r>
            <a:r>
              <a:rPr lang="en-US" dirty="0" err="1" smtClean="0"/>
              <a:t>sexction</a:t>
            </a:r>
            <a:r>
              <a:rPr lang="en-US" baseline="0" dirty="0" smtClean="0"/>
              <a:t> reviews research related to model-using role of simulations in education-learning </a:t>
            </a:r>
            <a:r>
              <a:rPr lang="en-US" baseline="0" dirty="0" err="1" smtClean="0"/>
              <a:t>froma</a:t>
            </a:r>
            <a:r>
              <a:rPr lang="en-US" baseline="0" dirty="0" smtClean="0"/>
              <a:t> simulation designed by someone else. Two areas of research are discussed here. </a:t>
            </a:r>
          </a:p>
          <a:p>
            <a:r>
              <a:rPr lang="en-US" baseline="0" dirty="0" smtClean="0"/>
              <a:t>The fist deals with how characteristics of the simulation designed to represent the underlying model are perceived and used by by students while interacting with the simulation. </a:t>
            </a:r>
          </a:p>
          <a:p>
            <a:r>
              <a:rPr lang="en-US" baseline="0" dirty="0" smtClean="0"/>
              <a:t>Example is how the simulation provides feedback based on user actions or choices while operating the simulation. The second are of research examines students’ scientific discovery learning with a simulation. </a:t>
            </a:r>
          </a:p>
          <a:p>
            <a:r>
              <a:rPr lang="en-US" baseline="0" dirty="0" smtClean="0"/>
              <a:t>When interacting with with a simulation, a user must first be able to tell the difference between their goals and intentions, then be able to judge whether or not their intentions have been met. </a:t>
            </a:r>
          </a:p>
          <a:p>
            <a:r>
              <a:rPr lang="en-US" baseline="0" dirty="0" smtClean="0"/>
              <a:t>There are different kind of simulation feedback; animated graphical feedback, textual feedback or a combination of both graphical and textual feedback.  </a:t>
            </a:r>
          </a:p>
          <a:p>
            <a:endParaRPr lang="en-US" baseline="0" dirty="0" smtClean="0"/>
          </a:p>
          <a:p>
            <a:endParaRPr lang="en-US" baseline="0" dirty="0" smtClean="0"/>
          </a:p>
          <a:p>
            <a:r>
              <a:rPr lang="en-US" dirty="0" smtClean="0"/>
              <a:t>An interactive, exploratory learning environment</a:t>
            </a:r>
            <a:r>
              <a:rPr lang="en-US" baseline="0" dirty="0" smtClean="0"/>
              <a:t> of a small subset of a domain that is immediately understandable by a user and also intrinsically motivating to the user. A </a:t>
            </a:r>
            <a:r>
              <a:rPr lang="en-US" baseline="0" dirty="0" err="1" smtClean="0"/>
              <a:t>microworld</a:t>
            </a:r>
            <a:r>
              <a:rPr lang="en-US" baseline="0" dirty="0" smtClean="0"/>
              <a:t> can be changed and modified by the user in order to explore the domain and to test hypothesis about the domain.  </a:t>
            </a:r>
            <a:endParaRPr lang="en-US" dirty="0" smtClean="0"/>
          </a:p>
          <a:p>
            <a:r>
              <a:rPr lang="en-US" dirty="0" smtClean="0"/>
              <a:t>A</a:t>
            </a:r>
            <a:r>
              <a:rPr lang="en-US" baseline="0" dirty="0" smtClean="0"/>
              <a:t> </a:t>
            </a:r>
            <a:r>
              <a:rPr lang="en-US" baseline="0" dirty="0" err="1" smtClean="0"/>
              <a:t>Microeworld</a:t>
            </a:r>
            <a:r>
              <a:rPr lang="en-US" baseline="0" dirty="0" smtClean="0"/>
              <a:t> is an example of an exploratory learning environment. A </a:t>
            </a:r>
            <a:r>
              <a:rPr lang="en-US" baseline="0" dirty="0" err="1" smtClean="0"/>
              <a:t>microworld</a:t>
            </a:r>
            <a:r>
              <a:rPr lang="en-US" baseline="0" dirty="0" smtClean="0"/>
              <a:t> is genre of computational document aimed at embedding important ideas in a form that students can readily explore. The best </a:t>
            </a:r>
            <a:r>
              <a:rPr lang="en-US" baseline="0" dirty="0" err="1" smtClean="0"/>
              <a:t>microworlds</a:t>
            </a:r>
            <a:r>
              <a:rPr lang="en-US" baseline="0" dirty="0" smtClean="0"/>
              <a:t> have an easy-to-understand set of operations that students can use to engage tasks of value to them. </a:t>
            </a:r>
          </a:p>
          <a:p>
            <a:r>
              <a:rPr lang="en-US" baseline="0" dirty="0" smtClean="0"/>
              <a:t> </a:t>
            </a:r>
          </a:p>
          <a:p>
            <a:r>
              <a:rPr lang="en-US" baseline="0" dirty="0" err="1" smtClean="0"/>
              <a:t>Microworlds</a:t>
            </a:r>
            <a:r>
              <a:rPr lang="en-US" baseline="0" dirty="0" smtClean="0"/>
              <a:t> can be described by both their structural and functional affordances. Structurally </a:t>
            </a:r>
            <a:r>
              <a:rPr lang="en-US" baseline="0" dirty="0" err="1" smtClean="0"/>
              <a:t>microworlds</a:t>
            </a:r>
            <a:r>
              <a:rPr lang="en-US" baseline="0" dirty="0" smtClean="0"/>
              <a:t> consist of , a collection of computational objects that model the mathematical or physical properties of the domain, links to  multiple representations of the underlying model, opportunities or means to combine the computational objects in complex ways and inherent activities or challenges for the student to explore or solve in the domain, </a:t>
            </a:r>
          </a:p>
          <a:p>
            <a:endParaRPr lang="en-US" baseline="0" dirty="0" smtClean="0"/>
          </a:p>
          <a:p>
            <a:r>
              <a:rPr lang="en-US" baseline="0" dirty="0" smtClean="0"/>
              <a:t>A Functional analysis,  of a micro world focuses on the interaction between the student, the software, and the setting in which it is used. </a:t>
            </a:r>
          </a:p>
          <a:p>
            <a:endParaRPr lang="en-US" baseline="0" dirty="0" smtClean="0"/>
          </a:p>
          <a:p>
            <a:r>
              <a:rPr lang="en-US" dirty="0" smtClean="0"/>
              <a:t>Education</a:t>
            </a:r>
            <a:r>
              <a:rPr lang="en-US" baseline="0" dirty="0" smtClean="0"/>
              <a:t>al game is competitive rule based activities involving one or more players with an expressed goal of performing or meeting a goal at a superior level either in relation to the performance levels of other players. </a:t>
            </a:r>
            <a:endParaRPr lang="en-US" dirty="0" smtClean="0"/>
          </a:p>
          <a:p>
            <a:r>
              <a:rPr lang="en-US" dirty="0" smtClean="0"/>
              <a:t>Using</a:t>
            </a:r>
            <a:r>
              <a:rPr lang="en-US" baseline="0" dirty="0" smtClean="0"/>
              <a:t> games in education as a route to learning can be conceptualized two ways, playing educational games designed by others or designing your own game.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12</a:t>
            </a:fld>
            <a:endParaRPr lang="en-US"/>
          </a:p>
        </p:txBody>
      </p:sp>
    </p:spTree>
    <p:extLst>
      <p:ext uri="{BB962C8B-B14F-4D97-AF65-F5344CB8AC3E}">
        <p14:creationId xmlns:p14="http://schemas.microsoft.com/office/powerpoint/2010/main" val="2156730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Duak</a:t>
            </a:r>
            <a:r>
              <a:rPr lang="en-US" baseline="0" dirty="0" smtClean="0"/>
              <a:t> coding theory has been used extensively to demonstrate the well-known picture superiority effect for memory tasks Dual coding theory divides cognition into two processing systems, one verbal and the other nonverbal. </a:t>
            </a:r>
          </a:p>
          <a:p>
            <a:r>
              <a:rPr lang="en-US" baseline="0" dirty="0" smtClean="0"/>
              <a:t>Dual verbal theory predicts three levels of processing within the verbal and visual systems; representational, associative, and referential.   </a:t>
            </a:r>
          </a:p>
          <a:p>
            <a:r>
              <a:rPr lang="en-US" baseline="0" dirty="0" err="1" smtClean="0"/>
              <a:t>Represential</a:t>
            </a:r>
            <a:r>
              <a:rPr lang="en-US" baseline="0" dirty="0" smtClean="0"/>
              <a:t> processing describes the connections between incoming messages from the environment and either the verbal or visual system. </a:t>
            </a:r>
          </a:p>
          <a:p>
            <a:r>
              <a:rPr lang="en-US" baseline="0" dirty="0" err="1" smtClean="0"/>
              <a:t>Assosiative</a:t>
            </a:r>
            <a:r>
              <a:rPr lang="en-US" baseline="0" dirty="0" smtClean="0"/>
              <a:t> processing is when informational units within either of the systems are activated. </a:t>
            </a:r>
          </a:p>
          <a:p>
            <a:r>
              <a:rPr lang="en-US" baseline="0" dirty="0" smtClean="0"/>
              <a:t>Referential </a:t>
            </a:r>
            <a:r>
              <a:rPr lang="en-US" baseline="0" dirty="0" err="1" smtClean="0"/>
              <a:t>syterm</a:t>
            </a:r>
            <a:r>
              <a:rPr lang="en-US" baseline="0" dirty="0" smtClean="0"/>
              <a:t> build connections between the verbal and visual system. </a:t>
            </a:r>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13</a:t>
            </a:fld>
            <a:endParaRPr lang="en-US"/>
          </a:p>
        </p:txBody>
      </p:sp>
    </p:spTree>
    <p:extLst>
      <p:ext uri="{BB962C8B-B14F-4D97-AF65-F5344CB8AC3E}">
        <p14:creationId xmlns:p14="http://schemas.microsoft.com/office/powerpoint/2010/main" val="389896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a:t>
            </a:r>
            <a:r>
              <a:rPr lang="en-US" baseline="0" dirty="0" smtClean="0"/>
              <a:t> ten years, Multimedia environments have evolved from sequential static text and picture frames to increasing sophisticated visualizations. </a:t>
            </a:r>
          </a:p>
          <a:p>
            <a:r>
              <a:rPr lang="en-US" dirty="0" smtClean="0"/>
              <a:t>Two characters</a:t>
            </a:r>
            <a:r>
              <a:rPr lang="en-US" baseline="0" dirty="0" smtClean="0"/>
              <a:t> are popular among instruction designers. Conceptions of animation and conceptions of interactivity. </a:t>
            </a:r>
          </a:p>
          <a:p>
            <a:endParaRPr lang="en-US" dirty="0" smtClean="0"/>
          </a:p>
          <a:p>
            <a:r>
              <a:rPr lang="en-US" dirty="0" smtClean="0"/>
              <a:t>Conceptions of Animation  </a:t>
            </a:r>
          </a:p>
          <a:p>
            <a:endParaRPr lang="en-US" dirty="0" smtClean="0"/>
          </a:p>
          <a:p>
            <a:r>
              <a:rPr lang="en-US" dirty="0" smtClean="0"/>
              <a:t>According</a:t>
            </a:r>
            <a:r>
              <a:rPr lang="en-US" baseline="0" dirty="0" smtClean="0"/>
              <a:t> to the Gonzales , the definition of animation as “a series of varying images presented dynamically according to user action in ways that help the user to perceive a continuous change over time and develop a more appropriate mental model of the task. Also, According to </a:t>
            </a:r>
            <a:r>
              <a:rPr lang="en-US" baseline="0" dirty="0" err="1" smtClean="0"/>
              <a:t>Schnotz</a:t>
            </a:r>
            <a:r>
              <a:rPr lang="en-US" baseline="0" dirty="0" smtClean="0"/>
              <a:t> and Lowe, they characterized using different levels of analysis: technical, semiotic, and psychological. </a:t>
            </a:r>
          </a:p>
          <a:p>
            <a:r>
              <a:rPr lang="en-US" baseline="0" dirty="0" smtClean="0"/>
              <a:t>Technical level refers to the technical device, semiotic level refers to the type of sign, and there is a psychological level, which is refers to the perceptual and cognitive process involved when animations are observed and understood by learners. However, the design of animation often focus on technical or surface characteristics. </a:t>
            </a:r>
          </a:p>
          <a:p>
            <a:endParaRPr lang="en-US" baseline="0" dirty="0" smtClean="0"/>
          </a:p>
          <a:p>
            <a:r>
              <a:rPr lang="en-US" baseline="0" dirty="0" smtClean="0"/>
              <a:t>Conceptions of Interactivity</a:t>
            </a:r>
          </a:p>
          <a:p>
            <a:endParaRPr lang="en-US" baseline="0" dirty="0" smtClean="0"/>
          </a:p>
          <a:p>
            <a:r>
              <a:rPr lang="en-US" baseline="0" dirty="0" smtClean="0"/>
              <a:t>Two kinds of interactivity: control and interactive behavior. However, this chapter </a:t>
            </a:r>
            <a:r>
              <a:rPr lang="en-US" baseline="0" dirty="0" err="1" smtClean="0"/>
              <a:t>doesn</a:t>
            </a:r>
            <a:r>
              <a:rPr lang="fr-FR" baseline="0" dirty="0" smtClean="0"/>
              <a:t>’</a:t>
            </a:r>
            <a:r>
              <a:rPr lang="fr-FR" baseline="0" dirty="0" err="1" smtClean="0"/>
              <a:t>t</a:t>
            </a:r>
            <a:r>
              <a:rPr lang="fr-FR" baseline="0" dirty="0" smtClean="0"/>
              <a:t> </a:t>
            </a:r>
            <a:r>
              <a:rPr lang="fr-FR" baseline="0" dirty="0" err="1" smtClean="0"/>
              <a:t>consider</a:t>
            </a:r>
            <a:r>
              <a:rPr lang="fr-FR" baseline="0" dirty="0" smtClean="0"/>
              <a:t> control and interactive </a:t>
            </a:r>
            <a:r>
              <a:rPr lang="fr-FR" baseline="0" dirty="0" err="1" smtClean="0"/>
              <a:t>behavior</a:t>
            </a:r>
            <a:r>
              <a:rPr lang="fr-FR" baseline="0" dirty="0" smtClean="0"/>
              <a:t> are </a:t>
            </a:r>
            <a:r>
              <a:rPr lang="fr-FR" baseline="0" dirty="0" err="1" smtClean="0"/>
              <a:t>different</a:t>
            </a:r>
            <a:r>
              <a:rPr lang="fr-FR" baseline="0" dirty="0" smtClean="0"/>
              <a:t> </a:t>
            </a:r>
            <a:r>
              <a:rPr lang="fr-FR" baseline="0" dirty="0" err="1" smtClean="0"/>
              <a:t>degreeson</a:t>
            </a:r>
            <a:r>
              <a:rPr lang="fr-FR" baseline="0" dirty="0" smtClean="0"/>
              <a:t> the </a:t>
            </a:r>
            <a:r>
              <a:rPr lang="fr-FR" baseline="0" dirty="0" err="1" smtClean="0"/>
              <a:t>same</a:t>
            </a:r>
            <a:r>
              <a:rPr lang="fr-FR" baseline="0" dirty="0" smtClean="0"/>
              <a:t> </a:t>
            </a:r>
            <a:r>
              <a:rPr lang="fr-FR" baseline="0" dirty="0" err="1" smtClean="0"/>
              <a:t>scale</a:t>
            </a:r>
            <a:r>
              <a:rPr lang="fr-FR" baseline="0" dirty="0" smtClean="0"/>
              <a:t> but </a:t>
            </a:r>
            <a:r>
              <a:rPr lang="fr-FR" baseline="0" dirty="0" err="1" smtClean="0"/>
              <a:t>rather</a:t>
            </a:r>
            <a:r>
              <a:rPr lang="fr-FR" baseline="0" dirty="0" smtClean="0"/>
              <a:t> are </a:t>
            </a:r>
            <a:r>
              <a:rPr lang="fr-FR" baseline="0" dirty="0" err="1" smtClean="0"/>
              <a:t>two</a:t>
            </a:r>
            <a:r>
              <a:rPr lang="fr-FR" baseline="0" dirty="0" smtClean="0"/>
              <a:t> </a:t>
            </a:r>
            <a:r>
              <a:rPr lang="fr-FR" baseline="0" dirty="0" err="1" smtClean="0"/>
              <a:t>different</a:t>
            </a:r>
            <a:r>
              <a:rPr lang="fr-FR" baseline="0" dirty="0" smtClean="0"/>
              <a:t> dimensions. </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0C40BFE-81B9-8045-AB49-8495D6F02AB8}" type="slidenum">
              <a:rPr lang="en-US" smtClean="0"/>
              <a:t>3</a:t>
            </a:fld>
            <a:endParaRPr lang="en-US"/>
          </a:p>
        </p:txBody>
      </p:sp>
    </p:spTree>
    <p:extLst>
      <p:ext uri="{BB962C8B-B14F-4D97-AF65-F5344CB8AC3E}">
        <p14:creationId xmlns:p14="http://schemas.microsoft.com/office/powerpoint/2010/main" val="2641160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Animation</a:t>
            </a:r>
            <a:r>
              <a:rPr lang="en-US" baseline="0" dirty="0" smtClean="0"/>
              <a:t> does not add any benefit compared with static graphics, even the content involved changes over time. However, animation could be expected to improve understanding of novices, because the behavior of the system is not predictable from </a:t>
            </a:r>
            <a:r>
              <a:rPr lang="en-US" baseline="0" dirty="0" err="1" smtClean="0"/>
              <a:t>na</a:t>
            </a:r>
            <a:r>
              <a:rPr lang="nl-NL" baseline="0" dirty="0" err="1" smtClean="0"/>
              <a:t>ï</a:t>
            </a:r>
            <a:r>
              <a:rPr lang="en-US" baseline="0" dirty="0" err="1" smtClean="0"/>
              <a:t>ve</a:t>
            </a:r>
            <a:r>
              <a:rPr lang="en-US" baseline="0" dirty="0" smtClean="0"/>
              <a:t> conceptions. The benefits of animation would appear more clearly when the domain is abstract in nature and also animation had a positive impact on performances in difficult transfer problems, but that the benefits of animation disappeared  when the accompanying text was carefully designed to provide all the critical information. However, animation is the only way to represent transitions between the discrete steps in a dynamic system and remains necessary for learners who are not able to mentally simulate the functioning of the system from static graphics. </a:t>
            </a:r>
          </a:p>
          <a:p>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4</a:t>
            </a:fld>
            <a:endParaRPr lang="en-US"/>
          </a:p>
        </p:txBody>
      </p:sp>
    </p:spTree>
    <p:extLst>
      <p:ext uri="{BB962C8B-B14F-4D97-AF65-F5344CB8AC3E}">
        <p14:creationId xmlns:p14="http://schemas.microsoft.com/office/powerpoint/2010/main" val="1408477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three</a:t>
            </a:r>
            <a:r>
              <a:rPr lang="en-US" baseline="0" dirty="0" smtClean="0"/>
              <a:t> main uses of animation in learning situations</a:t>
            </a:r>
          </a:p>
          <a:p>
            <a:r>
              <a:rPr lang="en-US" baseline="0" dirty="0" smtClean="0"/>
              <a:t>Supporting the visualization and the mental representation process </a:t>
            </a:r>
          </a:p>
          <a:p>
            <a:endParaRPr lang="en-US" baseline="0" dirty="0" smtClean="0"/>
          </a:p>
          <a:p>
            <a:r>
              <a:rPr lang="en-US" baseline="0" dirty="0" smtClean="0"/>
              <a:t>This situation is similar with graphics are used. Animation provides a visualization of a dynamic phenomenon, when it is not easily observable in real space and time scale. Example, in the book the transit of Venus.</a:t>
            </a:r>
          </a:p>
          <a:p>
            <a:endParaRPr lang="en-US" baseline="0" dirty="0" smtClean="0"/>
          </a:p>
          <a:p>
            <a:r>
              <a:rPr lang="en-US" baseline="0" dirty="0" smtClean="0"/>
              <a:t>Producing a Cognitive Conflict </a:t>
            </a:r>
          </a:p>
          <a:p>
            <a:endParaRPr lang="en-US" baseline="0" dirty="0" smtClean="0"/>
          </a:p>
          <a:p>
            <a:r>
              <a:rPr lang="en-US" baseline="0" dirty="0" smtClean="0"/>
              <a:t>In this case an instructional scenario can provide several animations of the same phenomenon and ask the learner to pick up the correct situation. </a:t>
            </a:r>
          </a:p>
          <a:p>
            <a:endParaRPr lang="en-US" baseline="0" dirty="0" smtClean="0"/>
          </a:p>
          <a:p>
            <a:r>
              <a:rPr lang="en-US" baseline="0" dirty="0" smtClean="0"/>
              <a:t>Enabling Learners to explore a phenomenon </a:t>
            </a:r>
          </a:p>
          <a:p>
            <a:endParaRPr lang="en-US" baseline="0" dirty="0" smtClean="0"/>
          </a:p>
          <a:p>
            <a:r>
              <a:rPr lang="en-US" baseline="0" dirty="0" smtClean="0"/>
              <a:t>In this third use, the learner actively explores the animation in order to understand and memorize the phenomenon. </a:t>
            </a:r>
          </a:p>
        </p:txBody>
      </p:sp>
      <p:sp>
        <p:nvSpPr>
          <p:cNvPr id="4" name="Slide Number Placeholder 3"/>
          <p:cNvSpPr>
            <a:spLocks noGrp="1"/>
          </p:cNvSpPr>
          <p:nvPr>
            <p:ph type="sldNum" sz="quarter" idx="10"/>
          </p:nvPr>
        </p:nvSpPr>
        <p:spPr/>
        <p:txBody>
          <a:bodyPr/>
          <a:lstStyle/>
          <a:p>
            <a:fld id="{C0C40BFE-81B9-8045-AB49-8495D6F02AB8}" type="slidenum">
              <a:rPr lang="en-US" smtClean="0"/>
              <a:t>5</a:t>
            </a:fld>
            <a:endParaRPr lang="en-US"/>
          </a:p>
        </p:txBody>
      </p:sp>
    </p:spTree>
    <p:extLst>
      <p:ext uri="{BB962C8B-B14F-4D97-AF65-F5344CB8AC3E}">
        <p14:creationId xmlns:p14="http://schemas.microsoft.com/office/powerpoint/2010/main" val="1882492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Apprehension principle </a:t>
            </a:r>
          </a:p>
          <a:p>
            <a:endParaRPr lang="en-US" dirty="0" smtClean="0"/>
          </a:p>
          <a:p>
            <a:r>
              <a:rPr lang="en-US" dirty="0" smtClean="0"/>
              <a:t>According to the this principle, external</a:t>
            </a:r>
            <a:r>
              <a:rPr lang="en-US" baseline="0" dirty="0" smtClean="0"/>
              <a:t> characteristics should be directly perceived and apprehended by learners. Any additional cosmetic feature that is not directly useful for understanding should be banished from animation. For example, three dimensional graphics should be avoided as should </a:t>
            </a:r>
            <a:r>
              <a:rPr lang="en-US" baseline="0" dirty="0" err="1" smtClean="0"/>
              <a:t>bidimensional</a:t>
            </a:r>
            <a:r>
              <a:rPr lang="en-US" baseline="0" dirty="0" smtClean="0"/>
              <a:t> motion or change in the display. </a:t>
            </a:r>
          </a:p>
          <a:p>
            <a:endParaRPr lang="en-US" baseline="0" dirty="0" smtClean="0"/>
          </a:p>
          <a:p>
            <a:r>
              <a:rPr lang="en-US" baseline="0" dirty="0" smtClean="0"/>
              <a:t>Congruence principle  </a:t>
            </a:r>
          </a:p>
          <a:p>
            <a:r>
              <a:rPr lang="en-US" baseline="0" dirty="0" smtClean="0"/>
              <a:t>In this case, it would be better to represent the two events successively in the animation, so that the learners can build a functional mental model of the display. </a:t>
            </a:r>
          </a:p>
          <a:p>
            <a:endParaRPr lang="en-US" dirty="0" smtClean="0"/>
          </a:p>
          <a:p>
            <a:r>
              <a:rPr lang="en-US" dirty="0" smtClean="0"/>
              <a:t>Interactivity</a:t>
            </a:r>
            <a:r>
              <a:rPr lang="en-US" baseline="0" dirty="0" smtClean="0"/>
              <a:t> principle</a:t>
            </a:r>
          </a:p>
          <a:p>
            <a:r>
              <a:rPr lang="en-US" baseline="0" dirty="0" smtClean="0"/>
              <a:t>The information depicted in the animation is better comprehended if the device gives learners the control over the pace of the animation. </a:t>
            </a:r>
          </a:p>
          <a:p>
            <a:endParaRPr lang="en-US" baseline="0" dirty="0" smtClean="0"/>
          </a:p>
          <a:p>
            <a:r>
              <a:rPr lang="en-US" baseline="0" dirty="0" smtClean="0"/>
              <a:t>Attention – Guiding Principle </a:t>
            </a:r>
          </a:p>
          <a:p>
            <a:endParaRPr lang="en-US" baseline="0" dirty="0" smtClean="0"/>
          </a:p>
          <a:p>
            <a:r>
              <a:rPr lang="en-US" baseline="0" dirty="0" smtClean="0"/>
              <a:t>As animation is fleeting by nature, often involving several simultaneous changes in the display, it is very important to guide learners in their processing of the animation so that they do not miss the change. </a:t>
            </a:r>
          </a:p>
          <a:p>
            <a:endParaRPr lang="en-US" baseline="0" dirty="0" smtClean="0"/>
          </a:p>
          <a:p>
            <a:r>
              <a:rPr lang="en-US" baseline="0" dirty="0" smtClean="0"/>
              <a:t>Flexibility Principle </a:t>
            </a:r>
          </a:p>
          <a:p>
            <a:endParaRPr lang="en-US" baseline="0" dirty="0" smtClean="0"/>
          </a:p>
          <a:p>
            <a:r>
              <a:rPr lang="en-US" baseline="0" dirty="0" smtClean="0"/>
              <a:t>As it is not often possible to know in advance the actual level of knowledge of learners, multimedia instructional material should include some options to activate the animation.  </a:t>
            </a:r>
          </a:p>
          <a:p>
            <a:endParaRPr lang="en-US" baseline="0" dirty="0" smtClean="0"/>
          </a:p>
          <a:p>
            <a:endParaRPr lang="en-US" baseline="0" dirty="0" smtClean="0"/>
          </a:p>
          <a:p>
            <a:endParaRPr lang="en-US" baseline="0" dirty="0" smtClean="0"/>
          </a:p>
          <a:p>
            <a:endParaRPr lang="en-US" baseline="0" dirty="0" smtClean="0"/>
          </a:p>
          <a:p>
            <a:r>
              <a:rPr lang="en-US" baseline="0" dirty="0" smtClean="0"/>
              <a:t>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6</a:t>
            </a:fld>
            <a:endParaRPr lang="en-US"/>
          </a:p>
        </p:txBody>
      </p:sp>
    </p:spTree>
    <p:extLst>
      <p:ext uri="{BB962C8B-B14F-4D97-AF65-F5344CB8AC3E}">
        <p14:creationId xmlns:p14="http://schemas.microsoft.com/office/powerpoint/2010/main" val="3319661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baseline="0" dirty="0" smtClean="0"/>
              <a:t>This chapter reviews the use of virtual reality to aid learning. According to the Cambridge online dictionary defines virtual as; “something that can be done or seen using a computer and therefore without going </a:t>
            </a:r>
            <a:r>
              <a:rPr lang="en-US" baseline="0" dirty="0" err="1" smtClean="0"/>
              <a:t>anywheere</a:t>
            </a:r>
            <a:r>
              <a:rPr lang="en-US" baseline="0" dirty="0" smtClean="0"/>
              <a:t> or talking to anyone” . </a:t>
            </a:r>
          </a:p>
          <a:p>
            <a:r>
              <a:rPr lang="en-US" baseline="0" dirty="0" smtClean="0"/>
              <a:t>A set of images and sounds produced by a computer, which seem to represent a place or a situation that a person can experience or take part in” Virtual environments refer to the three-dimensional environments created. The simulation may be real or imaginary environments. The first defining feature of virtual environments is that they can be explored in real time with similar freedom to real world exploration. The second defining feature is that the user may interact with objects and events in the simulation.</a:t>
            </a:r>
          </a:p>
          <a:p>
            <a:endParaRPr lang="en-US" baseline="0" dirty="0" smtClean="0"/>
          </a:p>
          <a:p>
            <a:r>
              <a:rPr lang="en-US" baseline="0" dirty="0" smtClean="0"/>
              <a:t>When used specifically for educational purposes they have been described as virtual learning environments.   There is still no clear understanding of how well virtual environments support learning and when they should be applied. </a:t>
            </a:r>
          </a:p>
          <a:p>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7</a:t>
            </a:fld>
            <a:endParaRPr lang="en-US"/>
          </a:p>
        </p:txBody>
      </p:sp>
    </p:spTree>
    <p:extLst>
      <p:ext uri="{BB962C8B-B14F-4D97-AF65-F5344CB8AC3E}">
        <p14:creationId xmlns:p14="http://schemas.microsoft.com/office/powerpoint/2010/main" val="2218143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Software, three dimensional models of all the objects to be placed in the virtual environment. Models are imported into a virtual environment developer toolkit. The developer determines the type of interactions the user will be able to make.</a:t>
            </a:r>
          </a:p>
          <a:p>
            <a:endParaRPr lang="en-US" baseline="0" dirty="0" smtClean="0"/>
          </a:p>
          <a:p>
            <a:r>
              <a:rPr lang="en-US" baseline="0" dirty="0" smtClean="0"/>
              <a:t>In hardware, The user interacts with the virtual environment using a hand-held interaction device and trackers on the head-mounted display monitor user movement to control navigation through the virtual environment. </a:t>
            </a:r>
          </a:p>
          <a:p>
            <a:endParaRPr lang="en-US" baseline="0" dirty="0" smtClean="0"/>
          </a:p>
          <a:p>
            <a:r>
              <a:rPr lang="en-US" baseline="0" dirty="0" smtClean="0"/>
              <a:t>In User participation indicates how user access the virtual environment. There are two main types of participation: single user and collaborative virtual environments. Single-user virtual environments are environments where one person controls the interaction. Collaborative virtual environments allow more than one individual to inhabit the environment at any one time. Users not to be in the same location and can interact with each other and the Virtual Environment through navigation of their virtual avatar and direct verbal communication using headset microphones. </a:t>
            </a:r>
          </a:p>
          <a:p>
            <a:endParaRPr lang="en-US" baseline="0" dirty="0" smtClean="0"/>
          </a:p>
        </p:txBody>
      </p:sp>
      <p:sp>
        <p:nvSpPr>
          <p:cNvPr id="4" name="Slide Number Placeholder 3"/>
          <p:cNvSpPr>
            <a:spLocks noGrp="1"/>
          </p:cNvSpPr>
          <p:nvPr>
            <p:ph type="sldNum" sz="quarter" idx="10"/>
          </p:nvPr>
        </p:nvSpPr>
        <p:spPr/>
        <p:txBody>
          <a:bodyPr/>
          <a:lstStyle/>
          <a:p>
            <a:fld id="{C0C40BFE-81B9-8045-AB49-8495D6F02AB8}" type="slidenum">
              <a:rPr lang="en-US" smtClean="0"/>
              <a:t>8</a:t>
            </a:fld>
            <a:endParaRPr lang="en-US"/>
          </a:p>
        </p:txBody>
      </p:sp>
    </p:spTree>
    <p:extLst>
      <p:ext uri="{BB962C8B-B14F-4D97-AF65-F5344CB8AC3E}">
        <p14:creationId xmlns:p14="http://schemas.microsoft.com/office/powerpoint/2010/main" val="267515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features of virtual environments go</a:t>
            </a:r>
            <a:r>
              <a:rPr lang="en-US" baseline="0" dirty="0" smtClean="0"/>
              <a:t> some way to supporting learning according to a constructivist theory  and sociocultural theory. </a:t>
            </a:r>
          </a:p>
          <a:p>
            <a:r>
              <a:rPr lang="en-US" baseline="0" dirty="0" smtClean="0"/>
              <a:t>There is a game Maxwell world, experimental results on the subject knowledge tests indicated that learning in three dimensional immersive Maxwell World was significantly better than with traditional or two dimensional </a:t>
            </a:r>
            <a:r>
              <a:rPr lang="en-US" baseline="0" dirty="0" err="1" smtClean="0"/>
              <a:t>nonimmersive</a:t>
            </a:r>
            <a:r>
              <a:rPr lang="en-US" baseline="0" dirty="0" smtClean="0"/>
              <a:t> representations.    </a:t>
            </a:r>
          </a:p>
          <a:p>
            <a:r>
              <a:rPr lang="en-US" baseline="0" dirty="0" smtClean="0"/>
              <a:t>Allowing students freedom to explore a virtual environment is not sufficient, learning requires guidance, feedback to actions, and </a:t>
            </a:r>
            <a:r>
              <a:rPr lang="en-US" baseline="0" dirty="0" err="1" smtClean="0"/>
              <a:t>collobaration</a:t>
            </a:r>
            <a:r>
              <a:rPr lang="en-US" baseline="0" dirty="0" smtClean="0"/>
              <a:t>. Just because virtual environments offer a motivating learning space, this on its on does not ensure that they will learn. Students also need to understand how the virtual environment relates </a:t>
            </a:r>
            <a:r>
              <a:rPr lang="en-US" baseline="0" dirty="0" err="1" smtClean="0"/>
              <a:t>ti</a:t>
            </a:r>
            <a:r>
              <a:rPr lang="en-US" baseline="0" dirty="0" smtClean="0"/>
              <a:t> the real world and apply their learning. Effective use of the technology for learning requires guided interaction. </a:t>
            </a:r>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9</a:t>
            </a:fld>
            <a:endParaRPr lang="en-US"/>
          </a:p>
        </p:txBody>
      </p:sp>
    </p:spTree>
    <p:extLst>
      <p:ext uri="{BB962C8B-B14F-4D97-AF65-F5344CB8AC3E}">
        <p14:creationId xmlns:p14="http://schemas.microsoft.com/office/powerpoint/2010/main" val="3079431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some limitations of the technology. Virtual environments differ from real environments in a variety of ways. The user is not fully immersed when using a </a:t>
            </a:r>
            <a:r>
              <a:rPr lang="en-US" baseline="0" dirty="0" err="1" smtClean="0"/>
              <a:t>dekstop</a:t>
            </a:r>
            <a:r>
              <a:rPr lang="en-US" baseline="0" dirty="0" smtClean="0"/>
              <a:t> system and can be distracted by world stimuli. There is no eye movement. Eye movement is not </a:t>
            </a:r>
            <a:r>
              <a:rPr lang="en-US" baseline="0" dirty="0" err="1" smtClean="0"/>
              <a:t>mormally</a:t>
            </a:r>
            <a:r>
              <a:rPr lang="en-US" baseline="0" dirty="0" smtClean="0"/>
              <a:t> used, thus to glance over your shoulder involves rotating your entire viewpoint. </a:t>
            </a:r>
            <a:endParaRPr lang="en-US" dirty="0"/>
          </a:p>
        </p:txBody>
      </p:sp>
      <p:sp>
        <p:nvSpPr>
          <p:cNvPr id="4" name="Slide Number Placeholder 3"/>
          <p:cNvSpPr>
            <a:spLocks noGrp="1"/>
          </p:cNvSpPr>
          <p:nvPr>
            <p:ph type="sldNum" sz="quarter" idx="10"/>
          </p:nvPr>
        </p:nvSpPr>
        <p:spPr/>
        <p:txBody>
          <a:bodyPr/>
          <a:lstStyle/>
          <a:p>
            <a:fld id="{C0C40BFE-81B9-8045-AB49-8495D6F02AB8}" type="slidenum">
              <a:rPr lang="en-US" smtClean="0"/>
              <a:t>10</a:t>
            </a:fld>
            <a:endParaRPr lang="en-US"/>
          </a:p>
        </p:txBody>
      </p:sp>
    </p:spTree>
    <p:extLst>
      <p:ext uri="{BB962C8B-B14F-4D97-AF65-F5344CB8AC3E}">
        <p14:creationId xmlns:p14="http://schemas.microsoft.com/office/powerpoint/2010/main" val="273674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3B3702-1E65-BC4B-AA2E-4749FB3A31B9}" type="datetimeFigureOut">
              <a:rPr lang="en-US" smtClean="0"/>
              <a:t>10/15/13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48432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B3702-1E65-BC4B-AA2E-4749FB3A31B9}" type="datetimeFigureOut">
              <a:rPr lang="en-US" smtClean="0"/>
              <a:t>10/15/13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3092909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B3702-1E65-BC4B-AA2E-4749FB3A31B9}" type="datetimeFigureOut">
              <a:rPr lang="en-US" smtClean="0"/>
              <a:t>10/15/13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2338506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B3702-1E65-BC4B-AA2E-4749FB3A31B9}" type="datetimeFigureOut">
              <a:rPr lang="en-US" smtClean="0"/>
              <a:t>10/15/13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2193104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3B3702-1E65-BC4B-AA2E-4749FB3A31B9}" type="datetimeFigureOut">
              <a:rPr lang="en-US" smtClean="0"/>
              <a:t>10/15/13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2370978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3B3702-1E65-BC4B-AA2E-4749FB3A31B9}" type="datetimeFigureOut">
              <a:rPr lang="en-US" smtClean="0"/>
              <a:t>10/15/13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417823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3B3702-1E65-BC4B-AA2E-4749FB3A31B9}" type="datetimeFigureOut">
              <a:rPr lang="en-US" smtClean="0"/>
              <a:t>10/15/13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394600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3B3702-1E65-BC4B-AA2E-4749FB3A31B9}" type="datetimeFigureOut">
              <a:rPr lang="en-US" smtClean="0"/>
              <a:t>10/15/13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2477860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B3702-1E65-BC4B-AA2E-4749FB3A31B9}" type="datetimeFigureOut">
              <a:rPr lang="en-US" smtClean="0"/>
              <a:t>10/15/13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1665568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B3702-1E65-BC4B-AA2E-4749FB3A31B9}" type="datetimeFigureOut">
              <a:rPr lang="en-US" smtClean="0"/>
              <a:t>10/15/13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627752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B3702-1E65-BC4B-AA2E-4749FB3A31B9}" type="datetimeFigureOut">
              <a:rPr lang="en-US" smtClean="0"/>
              <a:t>10/15/13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DE308-32C0-B94D-9CE4-9F29683A745C}" type="slidenum">
              <a:rPr lang="en-US" smtClean="0"/>
              <a:t>‹#›</a:t>
            </a:fld>
            <a:endParaRPr lang="en-US"/>
          </a:p>
        </p:txBody>
      </p:sp>
    </p:spTree>
    <p:extLst>
      <p:ext uri="{BB962C8B-B14F-4D97-AF65-F5344CB8AC3E}">
        <p14:creationId xmlns:p14="http://schemas.microsoft.com/office/powerpoint/2010/main" val="26294488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B3702-1E65-BC4B-AA2E-4749FB3A31B9}" type="datetimeFigureOut">
              <a:rPr lang="en-US" smtClean="0"/>
              <a:t>10/15/13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DE308-32C0-B94D-9CE4-9F29683A745C}" type="slidenum">
              <a:rPr lang="en-US" smtClean="0"/>
              <a:t>‹#›</a:t>
            </a:fld>
            <a:endParaRPr lang="en-US"/>
          </a:p>
        </p:txBody>
      </p:sp>
    </p:spTree>
    <p:extLst>
      <p:ext uri="{BB962C8B-B14F-4D97-AF65-F5344CB8AC3E}">
        <p14:creationId xmlns:p14="http://schemas.microsoft.com/office/powerpoint/2010/main" val="3711673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COURSWARE DESIGN </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sz="4800" dirty="0" smtClean="0"/>
              <a:t> 	Bekir Mugayitoglu </a:t>
            </a:r>
          </a:p>
          <a:p>
            <a:pPr marL="0" indent="0" algn="ctr">
              <a:buNone/>
            </a:pPr>
            <a:endParaRPr lang="en-US" sz="4800" dirty="0" smtClean="0"/>
          </a:p>
          <a:p>
            <a:pPr marL="0" indent="0" algn="ctr">
              <a:buNone/>
            </a:pPr>
            <a:r>
              <a:rPr lang="en-US" sz="4800" dirty="0" smtClean="0"/>
              <a:t>The Cambridge Handbook of Multimedia Learning	 </a:t>
            </a:r>
          </a:p>
          <a:p>
            <a:pPr marL="0" indent="0" algn="ctr">
              <a:buNone/>
            </a:pPr>
            <a:r>
              <a:rPr lang="en-US" sz="4800" dirty="0" smtClean="0"/>
              <a:t>	</a:t>
            </a:r>
          </a:p>
          <a:p>
            <a:pPr marL="0" indent="0" algn="ctr">
              <a:buNone/>
            </a:pPr>
            <a:r>
              <a:rPr lang="en-US" sz="4800" dirty="0" smtClean="0"/>
              <a:t>Chapter 18, 32 &amp; 33</a:t>
            </a:r>
          </a:p>
          <a:p>
            <a:pPr marL="0" indent="0" algn="ctr">
              <a:buNone/>
            </a:pPr>
            <a:endParaRPr lang="en-US" sz="4800" dirty="0" smtClean="0"/>
          </a:p>
          <a:p>
            <a:pPr marL="0" indent="0" algn="ctr">
              <a:buNone/>
            </a:pPr>
            <a:r>
              <a:rPr lang="en-US" sz="4800" dirty="0" smtClean="0"/>
              <a:t>10/15/13</a:t>
            </a:r>
          </a:p>
          <a:p>
            <a:pPr marL="0" indent="0">
              <a:buNone/>
            </a:pPr>
            <a:endParaRPr lang="en-US" sz="4800" dirty="0"/>
          </a:p>
        </p:txBody>
      </p:sp>
    </p:spTree>
    <p:extLst>
      <p:ext uri="{BB962C8B-B14F-4D97-AF65-F5344CB8AC3E}">
        <p14:creationId xmlns:p14="http://schemas.microsoft.com/office/powerpoint/2010/main" val="38529758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(p. 535 ) “ An experimental study was conducted to investigate whether there was any evidence of the transfer of skills from a VLE to the real world”. </a:t>
            </a:r>
          </a:p>
          <a:p>
            <a:pPr marL="0" indent="0">
              <a:buNone/>
            </a:pPr>
            <a:r>
              <a:rPr lang="en-US" dirty="0"/>
              <a:t/>
            </a:r>
            <a:br>
              <a:rPr lang="en-US" dirty="0"/>
            </a:br>
            <a:r>
              <a:rPr lang="en-US" dirty="0" smtClean="0"/>
              <a:t>     Have </a:t>
            </a:r>
            <a:r>
              <a:rPr lang="en-US" dirty="0"/>
              <a:t>you ever tried a virtual reality </a:t>
            </a:r>
            <a:r>
              <a:rPr lang="en-US" dirty="0" smtClean="0"/>
              <a:t>world</a:t>
            </a:r>
            <a:r>
              <a:rPr lang="en-US" dirty="0"/>
              <a:t>? Why </a:t>
            </a:r>
            <a:r>
              <a:rPr lang="en-US" dirty="0" smtClean="0"/>
              <a:t>or     	why </a:t>
            </a:r>
            <a:r>
              <a:rPr lang="en-US" dirty="0"/>
              <a:t>not? </a:t>
            </a:r>
          </a:p>
          <a:p>
            <a:r>
              <a:rPr lang="en-US" dirty="0"/>
              <a:t>Please give an example (in your field and grade level) that your student can “not only” transform the place they are in “but also” transform themselves in the way that they can apply what they have learned from the virtual reality game to the real life.</a:t>
            </a:r>
          </a:p>
        </p:txBody>
      </p:sp>
    </p:spTree>
    <p:extLst>
      <p:ext uri="{BB962C8B-B14F-4D97-AF65-F5344CB8AC3E}">
        <p14:creationId xmlns:p14="http://schemas.microsoft.com/office/powerpoint/2010/main" val="1098152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33</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Multimedia Learning in Games, Simulations, and </a:t>
            </a:r>
            <a:r>
              <a:rPr lang="en-US" dirty="0" err="1" smtClean="0"/>
              <a:t>Microworlds</a:t>
            </a:r>
            <a:endParaRPr lang="en-US" dirty="0"/>
          </a:p>
        </p:txBody>
      </p:sp>
    </p:spTree>
    <p:extLst>
      <p:ext uri="{BB962C8B-B14F-4D97-AF65-F5344CB8AC3E}">
        <p14:creationId xmlns:p14="http://schemas.microsoft.com/office/powerpoint/2010/main" val="1852096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Simulations</a:t>
            </a:r>
          </a:p>
          <a:p>
            <a:endParaRPr lang="en-US" dirty="0"/>
          </a:p>
          <a:p>
            <a:r>
              <a:rPr lang="en-US" dirty="0" err="1" smtClean="0"/>
              <a:t>Microworlds</a:t>
            </a:r>
            <a:endParaRPr lang="en-US" dirty="0" smtClean="0"/>
          </a:p>
          <a:p>
            <a:pPr marL="0" indent="0">
              <a:buNone/>
            </a:pPr>
            <a:endParaRPr lang="en-US" dirty="0"/>
          </a:p>
          <a:p>
            <a:r>
              <a:rPr lang="en-US" dirty="0" smtClean="0"/>
              <a:t> Gaming </a:t>
            </a:r>
            <a:endParaRPr lang="en-US" dirty="0"/>
          </a:p>
        </p:txBody>
      </p:sp>
    </p:spTree>
    <p:extLst>
      <p:ext uri="{BB962C8B-B14F-4D97-AF65-F5344CB8AC3E}">
        <p14:creationId xmlns:p14="http://schemas.microsoft.com/office/powerpoint/2010/main" val="1966110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 Coding Theory</a:t>
            </a:r>
            <a:endParaRPr lang="en-US" dirty="0"/>
          </a:p>
        </p:txBody>
      </p:sp>
      <p:sp>
        <p:nvSpPr>
          <p:cNvPr id="3" name="Content Placeholder 2"/>
          <p:cNvSpPr>
            <a:spLocks noGrp="1"/>
          </p:cNvSpPr>
          <p:nvPr>
            <p:ph idx="1"/>
          </p:nvPr>
        </p:nvSpPr>
        <p:spPr/>
        <p:txBody>
          <a:bodyPr/>
          <a:lstStyle/>
          <a:p>
            <a:pPr marL="0" indent="0">
              <a:buNone/>
            </a:pPr>
            <a:r>
              <a:rPr lang="en-US" dirty="0" smtClean="0"/>
              <a:t> 	</a:t>
            </a:r>
          </a:p>
          <a:p>
            <a:pPr marL="0" indent="0">
              <a:buNone/>
            </a:pPr>
            <a:r>
              <a:rPr lang="en-US" dirty="0"/>
              <a:t>	</a:t>
            </a:r>
            <a:r>
              <a:rPr lang="en-US" dirty="0" smtClean="0"/>
              <a:t>Representational</a:t>
            </a:r>
          </a:p>
          <a:p>
            <a:pPr marL="0" indent="0">
              <a:buNone/>
            </a:pPr>
            <a:endParaRPr lang="en-US" dirty="0"/>
          </a:p>
          <a:p>
            <a:pPr marL="0" indent="0">
              <a:buNone/>
            </a:pPr>
            <a:r>
              <a:rPr lang="en-US" dirty="0" smtClean="0"/>
              <a:t>	Associative</a:t>
            </a:r>
          </a:p>
          <a:p>
            <a:pPr marL="0" indent="0">
              <a:buNone/>
            </a:pPr>
            <a:endParaRPr lang="en-US" dirty="0"/>
          </a:p>
          <a:p>
            <a:pPr marL="0" indent="0">
              <a:buNone/>
            </a:pPr>
            <a:r>
              <a:rPr lang="en-US" dirty="0" smtClean="0"/>
              <a:t>	Referential </a:t>
            </a:r>
          </a:p>
          <a:p>
            <a:pPr marL="0" indent="0">
              <a:buNone/>
            </a:pPr>
            <a:endParaRPr lang="en-US" dirty="0"/>
          </a:p>
        </p:txBody>
      </p:sp>
    </p:spTree>
    <p:extLst>
      <p:ext uri="{BB962C8B-B14F-4D97-AF65-F5344CB8AC3E}">
        <p14:creationId xmlns:p14="http://schemas.microsoft.com/office/powerpoint/2010/main" val="19449411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(pg. 558) “Students benefit from simulations that progressively become more more difficult and complex, doing so only as expertise with earlier and simpler skills.</a:t>
            </a:r>
            <a:r>
              <a:rPr lang="en-US"/>
              <a:t>” </a:t>
            </a:r>
            <a:r>
              <a:rPr lang="en-US" dirty="0"/>
              <a:t/>
            </a:r>
            <a:br>
              <a:rPr lang="en-US" dirty="0"/>
            </a:br>
            <a:endParaRPr lang="en-US" dirty="0"/>
          </a:p>
          <a:p>
            <a:r>
              <a:rPr lang="en-US" dirty="0"/>
              <a:t>Please provide an example simulation in your field and grade level that can promote learning. If you do not think simulations can promote student learning, please provide your rationale. </a:t>
            </a:r>
          </a:p>
          <a:p>
            <a:endParaRPr lang="en-US" dirty="0"/>
          </a:p>
        </p:txBody>
      </p:sp>
    </p:spTree>
    <p:extLst>
      <p:ext uri="{BB962C8B-B14F-4D97-AF65-F5344CB8AC3E}">
        <p14:creationId xmlns:p14="http://schemas.microsoft.com/office/powerpoint/2010/main" val="228089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18 </a:t>
            </a:r>
            <a:endParaRPr lang="en-US" dirty="0"/>
          </a:p>
        </p:txBody>
      </p:sp>
      <p:sp>
        <p:nvSpPr>
          <p:cNvPr id="3" name="Content Placeholder 2"/>
          <p:cNvSpPr>
            <a:spLocks noGrp="1"/>
          </p:cNvSpPr>
          <p:nvPr>
            <p:ph idx="1"/>
          </p:nvPr>
        </p:nvSpPr>
        <p:spPr/>
        <p:txBody>
          <a:bodyPr/>
          <a:lstStyle/>
          <a:p>
            <a:pPr marL="0" indent="0">
              <a:buNone/>
            </a:pPr>
            <a:r>
              <a:rPr lang="en-US" dirty="0" smtClean="0"/>
              <a:t>The Animation and Interactivity Principles in Multimedia Learning </a:t>
            </a:r>
            <a:endParaRPr lang="en-US" dirty="0"/>
          </a:p>
        </p:txBody>
      </p:sp>
    </p:spTree>
    <p:extLst>
      <p:ext uri="{BB962C8B-B14F-4D97-AF65-F5344CB8AC3E}">
        <p14:creationId xmlns:p14="http://schemas.microsoft.com/office/powerpoint/2010/main" val="215736936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Conceptions of Animation</a:t>
            </a:r>
          </a:p>
          <a:p>
            <a:pPr marL="0" indent="0">
              <a:buNone/>
            </a:pPr>
            <a:endParaRPr lang="en-US" dirty="0"/>
          </a:p>
          <a:p>
            <a:pPr marL="0" indent="0">
              <a:buNone/>
            </a:pPr>
            <a:endParaRPr lang="en-US" dirty="0" smtClean="0"/>
          </a:p>
          <a:p>
            <a:pPr marL="0" indent="0">
              <a:buNone/>
            </a:pPr>
            <a:r>
              <a:rPr lang="en-US" dirty="0" smtClean="0"/>
              <a:t> </a:t>
            </a:r>
          </a:p>
          <a:p>
            <a:r>
              <a:rPr lang="en-US" dirty="0" smtClean="0"/>
              <a:t>Conceptions of Interactivity</a:t>
            </a:r>
          </a:p>
          <a:p>
            <a:pPr marL="0" indent="0">
              <a:buNone/>
            </a:pPr>
            <a:endParaRPr lang="en-US" dirty="0"/>
          </a:p>
        </p:txBody>
      </p:sp>
    </p:spTree>
    <p:extLst>
      <p:ext uri="{BB962C8B-B14F-4D97-AF65-F5344CB8AC3E}">
        <p14:creationId xmlns:p14="http://schemas.microsoft.com/office/powerpoint/2010/main" val="35219825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childTnLst>
                                </p:cTn>
                              </p:par>
                              <p:par>
                                <p:cTn id="10" presetID="3" presetClass="entr" presetSubtype="1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a:t>(p.290) “In many cases, animation does not add any benefit compared with static graphics…”</a:t>
            </a:r>
          </a:p>
          <a:p>
            <a:pPr marL="0" indent="0">
              <a:buNone/>
            </a:pPr>
            <a:r>
              <a:rPr lang="en-US" dirty="0"/>
              <a:t/>
            </a:r>
            <a:br>
              <a:rPr lang="en-US" dirty="0"/>
            </a:br>
            <a:r>
              <a:rPr lang="en-US" dirty="0"/>
              <a:t>Do you agree the above statement?  Why or why not?  When and how should animation be used to improve learning in your field and grade level? </a:t>
            </a:r>
          </a:p>
        </p:txBody>
      </p:sp>
    </p:spTree>
    <p:extLst>
      <p:ext uri="{BB962C8B-B14F-4D97-AF65-F5344CB8AC3E}">
        <p14:creationId xmlns:p14="http://schemas.microsoft.com/office/powerpoint/2010/main" val="41003761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main uses of animation</a:t>
            </a:r>
            <a:endParaRPr lang="en-US" dirty="0"/>
          </a:p>
        </p:txBody>
      </p:sp>
      <p:sp>
        <p:nvSpPr>
          <p:cNvPr id="3" name="Content Placeholder 2"/>
          <p:cNvSpPr>
            <a:spLocks noGrp="1"/>
          </p:cNvSpPr>
          <p:nvPr>
            <p:ph idx="1"/>
          </p:nvPr>
        </p:nvSpPr>
        <p:spPr/>
        <p:txBody>
          <a:bodyPr/>
          <a:lstStyle/>
          <a:p>
            <a:r>
              <a:rPr lang="en-US" dirty="0" smtClean="0"/>
              <a:t>Supporting the Visualization and the Mental Representation Process </a:t>
            </a:r>
          </a:p>
          <a:p>
            <a:endParaRPr lang="en-US" dirty="0" smtClean="0"/>
          </a:p>
          <a:p>
            <a:r>
              <a:rPr lang="en-US" dirty="0" smtClean="0"/>
              <a:t>Producing a Cognitive Conflict </a:t>
            </a:r>
          </a:p>
          <a:p>
            <a:endParaRPr lang="en-US" dirty="0" smtClean="0"/>
          </a:p>
          <a:p>
            <a:r>
              <a:rPr lang="en-US" dirty="0" smtClean="0"/>
              <a:t>Enabling Learners to Explore a Phenomenon </a:t>
            </a:r>
          </a:p>
          <a:p>
            <a:pPr marL="0" indent="0">
              <a:buNone/>
            </a:pPr>
            <a:endParaRPr lang="en-US" dirty="0"/>
          </a:p>
        </p:txBody>
      </p:sp>
    </p:spTree>
    <p:extLst>
      <p:ext uri="{BB962C8B-B14F-4D97-AF65-F5344CB8AC3E}">
        <p14:creationId xmlns:p14="http://schemas.microsoft.com/office/powerpoint/2010/main" val="36984449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Design Principles of Instructional Animation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Apprehension Principle</a:t>
            </a:r>
          </a:p>
          <a:p>
            <a:endParaRPr lang="en-US" dirty="0" smtClean="0"/>
          </a:p>
          <a:p>
            <a:r>
              <a:rPr lang="en-US" dirty="0" smtClean="0"/>
              <a:t>Congruence Principle </a:t>
            </a:r>
          </a:p>
          <a:p>
            <a:endParaRPr lang="en-US" dirty="0" smtClean="0"/>
          </a:p>
          <a:p>
            <a:r>
              <a:rPr lang="en-US" dirty="0" smtClean="0"/>
              <a:t>Interactivity Principle </a:t>
            </a:r>
          </a:p>
          <a:p>
            <a:endParaRPr lang="en-US" dirty="0" smtClean="0"/>
          </a:p>
          <a:p>
            <a:r>
              <a:rPr lang="en-US" dirty="0" smtClean="0"/>
              <a:t>Attention-Guiding Principle </a:t>
            </a:r>
          </a:p>
          <a:p>
            <a:endParaRPr lang="en-US" dirty="0" smtClean="0"/>
          </a:p>
          <a:p>
            <a:r>
              <a:rPr lang="en-US" dirty="0" smtClean="0"/>
              <a:t>Flexibility Principle </a:t>
            </a:r>
            <a:endParaRPr lang="en-US" dirty="0"/>
          </a:p>
        </p:txBody>
      </p:sp>
    </p:spTree>
    <p:extLst>
      <p:ext uri="{BB962C8B-B14F-4D97-AF65-F5344CB8AC3E}">
        <p14:creationId xmlns:p14="http://schemas.microsoft.com/office/powerpoint/2010/main" val="35463609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32 </a:t>
            </a:r>
            <a:endParaRPr lang="en-US" dirty="0"/>
          </a:p>
        </p:txBody>
      </p:sp>
      <p:sp>
        <p:nvSpPr>
          <p:cNvPr id="3" name="Content Placeholder 2"/>
          <p:cNvSpPr>
            <a:spLocks noGrp="1"/>
          </p:cNvSpPr>
          <p:nvPr>
            <p:ph idx="1"/>
          </p:nvPr>
        </p:nvSpPr>
        <p:spPr/>
        <p:txBody>
          <a:bodyPr/>
          <a:lstStyle/>
          <a:p>
            <a:r>
              <a:rPr lang="en-US" dirty="0" smtClean="0"/>
              <a:t>Multimedia Learning in Virtual Reality</a:t>
            </a:r>
          </a:p>
          <a:p>
            <a:endParaRPr lang="en-US" dirty="0"/>
          </a:p>
          <a:p>
            <a:pPr marL="0" indent="0">
              <a:buNone/>
            </a:pPr>
            <a:endParaRPr lang="en-US" dirty="0" smtClean="0"/>
          </a:p>
          <a:p>
            <a:pPr marL="0" indent="0">
              <a:buNone/>
            </a:pPr>
            <a:r>
              <a:rPr lang="en-US" dirty="0" smtClean="0"/>
              <a:t>Virtual Reality </a:t>
            </a:r>
          </a:p>
          <a:p>
            <a:pPr marL="0" indent="0">
              <a:buNone/>
            </a:pPr>
            <a:r>
              <a:rPr lang="en-US" dirty="0"/>
              <a:t> </a:t>
            </a:r>
            <a:endParaRPr lang="en-US" dirty="0" smtClean="0"/>
          </a:p>
          <a:p>
            <a:pPr marL="0" indent="0">
              <a:buNone/>
            </a:pPr>
            <a:r>
              <a:rPr lang="en-US" dirty="0" smtClean="0"/>
              <a:t>Virtual learning environments</a:t>
            </a:r>
            <a:endParaRPr lang="en-US" dirty="0"/>
          </a:p>
        </p:txBody>
      </p:sp>
    </p:spTree>
    <p:extLst>
      <p:ext uri="{BB962C8B-B14F-4D97-AF65-F5344CB8AC3E}">
        <p14:creationId xmlns:p14="http://schemas.microsoft.com/office/powerpoint/2010/main" val="2039873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Environment Technology</a:t>
            </a:r>
            <a:endParaRPr lang="en-US" dirty="0"/>
          </a:p>
        </p:txBody>
      </p:sp>
      <p:sp>
        <p:nvSpPr>
          <p:cNvPr id="3" name="Content Placeholder 2"/>
          <p:cNvSpPr>
            <a:spLocks noGrp="1"/>
          </p:cNvSpPr>
          <p:nvPr>
            <p:ph idx="1"/>
          </p:nvPr>
        </p:nvSpPr>
        <p:spPr/>
        <p:txBody>
          <a:bodyPr/>
          <a:lstStyle/>
          <a:p>
            <a:r>
              <a:rPr lang="en-US" dirty="0" smtClean="0"/>
              <a:t>Software</a:t>
            </a:r>
          </a:p>
          <a:p>
            <a:endParaRPr lang="en-US" dirty="0" smtClean="0"/>
          </a:p>
          <a:p>
            <a:endParaRPr lang="en-US" dirty="0" smtClean="0"/>
          </a:p>
          <a:p>
            <a:r>
              <a:rPr lang="en-US" dirty="0" smtClean="0"/>
              <a:t>Hardware</a:t>
            </a:r>
          </a:p>
          <a:p>
            <a:endParaRPr lang="en-US" dirty="0" smtClean="0"/>
          </a:p>
          <a:p>
            <a:endParaRPr lang="en-US" dirty="0" smtClean="0"/>
          </a:p>
          <a:p>
            <a:r>
              <a:rPr lang="en-US" dirty="0" smtClean="0"/>
              <a:t>User participation </a:t>
            </a:r>
          </a:p>
        </p:txBody>
      </p:sp>
    </p:spTree>
    <p:extLst>
      <p:ext uri="{BB962C8B-B14F-4D97-AF65-F5344CB8AC3E}">
        <p14:creationId xmlns:p14="http://schemas.microsoft.com/office/powerpoint/2010/main" val="3111274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Scaffolding </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Can 3"/>
          <p:cNvSpPr/>
          <p:nvPr/>
        </p:nvSpPr>
        <p:spPr>
          <a:xfrm>
            <a:off x="2329116" y="4853886"/>
            <a:ext cx="3671430" cy="628742"/>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Independent performance </a:t>
            </a:r>
            <a:endParaRPr lang="en-US" dirty="0"/>
          </a:p>
        </p:txBody>
      </p:sp>
      <p:sp>
        <p:nvSpPr>
          <p:cNvPr id="5" name="Can 4"/>
          <p:cNvSpPr/>
          <p:nvPr/>
        </p:nvSpPr>
        <p:spPr>
          <a:xfrm>
            <a:off x="2329116" y="2895215"/>
            <a:ext cx="3671430" cy="1795197"/>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Zone of proximal development</a:t>
            </a:r>
          </a:p>
          <a:p>
            <a:pPr algn="ctr"/>
            <a:r>
              <a:rPr lang="en-US" dirty="0" smtClean="0"/>
              <a:t>(Virtual Reality) </a:t>
            </a:r>
            <a:endParaRPr lang="en-US" dirty="0"/>
          </a:p>
        </p:txBody>
      </p:sp>
      <p:sp>
        <p:nvSpPr>
          <p:cNvPr id="6" name="Can 5"/>
          <p:cNvSpPr/>
          <p:nvPr/>
        </p:nvSpPr>
        <p:spPr>
          <a:xfrm>
            <a:off x="2329116" y="2266473"/>
            <a:ext cx="3671430" cy="628742"/>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Assisted performance</a:t>
            </a:r>
            <a:endParaRPr lang="en-US" dirty="0"/>
          </a:p>
        </p:txBody>
      </p:sp>
    </p:spTree>
    <p:extLst>
      <p:ext uri="{BB962C8B-B14F-4D97-AF65-F5344CB8AC3E}">
        <p14:creationId xmlns:p14="http://schemas.microsoft.com/office/powerpoint/2010/main" val="485368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987</TotalTime>
  <Words>2105</Words>
  <Application>Microsoft Macintosh PowerPoint</Application>
  <PresentationFormat>On-screen Show (4:3)</PresentationFormat>
  <Paragraphs>175</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COURSWARE DESIGN </vt:lpstr>
      <vt:lpstr>CHAPTER 18 </vt:lpstr>
      <vt:lpstr>PowerPoint Presentation</vt:lpstr>
      <vt:lpstr>Question</vt:lpstr>
      <vt:lpstr>Three main uses of animation</vt:lpstr>
      <vt:lpstr>Design Principles of Instructional Animation </vt:lpstr>
      <vt:lpstr>Chapter 32 </vt:lpstr>
      <vt:lpstr>Virtual Environment Technology</vt:lpstr>
      <vt:lpstr>Scaffolding </vt:lpstr>
      <vt:lpstr>PowerPoint Presentation</vt:lpstr>
      <vt:lpstr>CHAPTER 33</vt:lpstr>
      <vt:lpstr>  </vt:lpstr>
      <vt:lpstr>Dual Coding Theory</vt:lpstr>
      <vt:lpstr>PowerPoint Presentation</vt:lpstr>
    </vt:vector>
  </TitlesOfParts>
  <Company>Duquesne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dc:title>
  <dc:creator>Bekir Mugayitoglu</dc:creator>
  <cp:lastModifiedBy>Bekir Mugayitoglu</cp:lastModifiedBy>
  <cp:revision>63</cp:revision>
  <dcterms:created xsi:type="dcterms:W3CDTF">2013-10-07T20:57:45Z</dcterms:created>
  <dcterms:modified xsi:type="dcterms:W3CDTF">2013-10-15T05:56:13Z</dcterms:modified>
</cp:coreProperties>
</file>