
<file path=[Content_Types].xml><?xml version="1.0" encoding="utf-8"?>
<Types xmlns="http://schemas.openxmlformats.org/package/2006/content-types">
  <Default Extension="xml" ContentType="application/xml"/>
  <Default Extension="jpeg" ContentType="image/jpeg"/>
  <Default Extension="jpg" ContentType="image/pn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media/image18.JPG" ContentType="image/jpeg"/>
  <Override PartName="/ppt/media/image19.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96" r:id="rId3"/>
    <p:sldId id="259" r:id="rId4"/>
    <p:sldId id="266" r:id="rId5"/>
    <p:sldId id="262" r:id="rId6"/>
    <p:sldId id="271" r:id="rId7"/>
    <p:sldId id="265" r:id="rId8"/>
    <p:sldId id="261" r:id="rId9"/>
    <p:sldId id="274" r:id="rId10"/>
    <p:sldId id="264" r:id="rId11"/>
    <p:sldId id="273" r:id="rId12"/>
    <p:sldId id="263" r:id="rId13"/>
    <p:sldId id="272" r:id="rId14"/>
    <p:sldId id="267" r:id="rId15"/>
    <p:sldId id="293" r:id="rId16"/>
    <p:sldId id="294" r:id="rId17"/>
    <p:sldId id="295" r:id="rId18"/>
    <p:sldId id="297" r:id="rId19"/>
    <p:sldId id="298" r:id="rId20"/>
    <p:sldId id="299" r:id="rId21"/>
    <p:sldId id="300" r:id="rId22"/>
    <p:sldId id="301" r:id="rId23"/>
    <p:sldId id="302" r:id="rId24"/>
    <p:sldId id="303" r:id="rId25"/>
    <p:sldId id="304" r:id="rId26"/>
    <p:sldId id="305" r:id="rId27"/>
    <p:sldId id="306"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6" autoAdjust="0"/>
    <p:restoredTop sz="91474" autoAdjust="0"/>
  </p:normalViewPr>
  <p:slideViewPr>
    <p:cSldViewPr snapToGrid="0">
      <p:cViewPr>
        <p:scale>
          <a:sx n="72" d="100"/>
          <a:sy n="72" d="100"/>
        </p:scale>
        <p:origin x="-1672" y="-736"/>
      </p:cViewPr>
      <p:guideLst>
        <p:guide orient="horz" pos="2160"/>
        <p:guide pos="3840"/>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6F7BD-5FC1-4391-A090-CBD266CA0837}" type="doc">
      <dgm:prSet loTypeId="urn:microsoft.com/office/officeart/2005/8/layout/process1" loCatId="process" qsTypeId="urn:microsoft.com/office/officeart/2005/8/quickstyle/3d1" qsCatId="3D" csTypeId="urn:microsoft.com/office/officeart/2005/8/colors/accent1_2" csCatId="accent1" phldr="1"/>
      <dgm:spPr/>
    </dgm:pt>
    <dgm:pt modelId="{370B4403-6BCB-4595-B264-9D55A4A0FF42}">
      <dgm:prSet phldrT="[Text]"/>
      <dgm:spPr/>
      <dgm:t>
        <a:bodyPr/>
        <a:lstStyle/>
        <a:p>
          <a:r>
            <a:rPr lang="en-US" dirty="0" smtClean="0">
              <a:solidFill>
                <a:schemeClr val="bg2"/>
              </a:solidFill>
            </a:rPr>
            <a:t>Attention</a:t>
          </a:r>
          <a:endParaRPr lang="en-US" dirty="0">
            <a:solidFill>
              <a:schemeClr val="bg2"/>
            </a:solidFill>
          </a:endParaRPr>
        </a:p>
      </dgm:t>
    </dgm:pt>
    <dgm:pt modelId="{249897E6-4B0B-4B7D-B263-FB332C7C597E}" type="parTrans" cxnId="{26970978-4C43-4C8B-A189-B9163EFE99C4}">
      <dgm:prSet/>
      <dgm:spPr/>
      <dgm:t>
        <a:bodyPr/>
        <a:lstStyle/>
        <a:p>
          <a:endParaRPr lang="en-US"/>
        </a:p>
      </dgm:t>
    </dgm:pt>
    <dgm:pt modelId="{BDE9F19A-D8DF-47F9-BC8B-07D4842BD7B9}" type="sibTrans" cxnId="{26970978-4C43-4C8B-A189-B9163EFE99C4}">
      <dgm:prSet/>
      <dgm:spPr/>
      <dgm:t>
        <a:bodyPr/>
        <a:lstStyle/>
        <a:p>
          <a:endParaRPr lang="en-US"/>
        </a:p>
      </dgm:t>
    </dgm:pt>
    <dgm:pt modelId="{435A5A3C-F876-457C-89D9-B4727A2FADE0}">
      <dgm:prSet phldrT="[Text]"/>
      <dgm:spPr/>
      <dgm:t>
        <a:bodyPr/>
        <a:lstStyle/>
        <a:p>
          <a:r>
            <a:rPr lang="en-US" dirty="0" smtClean="0">
              <a:solidFill>
                <a:schemeClr val="bg2"/>
              </a:solidFill>
            </a:rPr>
            <a:t>Retention</a:t>
          </a:r>
          <a:endParaRPr lang="en-US" dirty="0">
            <a:solidFill>
              <a:schemeClr val="bg2"/>
            </a:solidFill>
          </a:endParaRPr>
        </a:p>
      </dgm:t>
    </dgm:pt>
    <dgm:pt modelId="{C7142F09-9F6C-4AD6-B054-F5EE2B44FB3F}" type="parTrans" cxnId="{CB315EF4-5613-4C4F-9515-BB4E65BB2EFC}">
      <dgm:prSet/>
      <dgm:spPr/>
      <dgm:t>
        <a:bodyPr/>
        <a:lstStyle/>
        <a:p>
          <a:endParaRPr lang="en-US"/>
        </a:p>
      </dgm:t>
    </dgm:pt>
    <dgm:pt modelId="{DAC79995-E800-4592-B2FF-F4E0B3CD1043}" type="sibTrans" cxnId="{CB315EF4-5613-4C4F-9515-BB4E65BB2EFC}">
      <dgm:prSet/>
      <dgm:spPr/>
      <dgm:t>
        <a:bodyPr/>
        <a:lstStyle/>
        <a:p>
          <a:endParaRPr lang="en-US"/>
        </a:p>
      </dgm:t>
    </dgm:pt>
    <dgm:pt modelId="{5C3A5656-5A63-47A3-BF60-D9E052A6B88D}">
      <dgm:prSet phldrT="[Text]"/>
      <dgm:spPr/>
      <dgm:t>
        <a:bodyPr/>
        <a:lstStyle/>
        <a:p>
          <a:r>
            <a:rPr lang="en-US" dirty="0" smtClean="0">
              <a:solidFill>
                <a:schemeClr val="bg2"/>
              </a:solidFill>
            </a:rPr>
            <a:t>Production</a:t>
          </a:r>
          <a:endParaRPr lang="en-US" dirty="0">
            <a:solidFill>
              <a:schemeClr val="bg2"/>
            </a:solidFill>
          </a:endParaRPr>
        </a:p>
      </dgm:t>
    </dgm:pt>
    <dgm:pt modelId="{A0902450-6B75-4B4C-BB97-86E49F2B579E}" type="parTrans" cxnId="{CC2015E7-6802-4825-992B-AA8D2A0F04C2}">
      <dgm:prSet/>
      <dgm:spPr/>
      <dgm:t>
        <a:bodyPr/>
        <a:lstStyle/>
        <a:p>
          <a:endParaRPr lang="en-US"/>
        </a:p>
      </dgm:t>
    </dgm:pt>
    <dgm:pt modelId="{6C337EEE-A7C9-4830-B2AB-D3992FBC227D}" type="sibTrans" cxnId="{CC2015E7-6802-4825-992B-AA8D2A0F04C2}">
      <dgm:prSet/>
      <dgm:spPr/>
      <dgm:t>
        <a:bodyPr/>
        <a:lstStyle/>
        <a:p>
          <a:endParaRPr lang="en-US"/>
        </a:p>
      </dgm:t>
    </dgm:pt>
    <dgm:pt modelId="{4F639575-C355-41A7-B4E5-9793ED49FE6F}">
      <dgm:prSet phldrT="[Text]"/>
      <dgm:spPr/>
      <dgm:t>
        <a:bodyPr/>
        <a:lstStyle/>
        <a:p>
          <a:r>
            <a:rPr lang="en-US" dirty="0" smtClean="0">
              <a:solidFill>
                <a:schemeClr val="bg2"/>
              </a:solidFill>
            </a:rPr>
            <a:t>Motivation</a:t>
          </a:r>
          <a:endParaRPr lang="en-US" dirty="0">
            <a:solidFill>
              <a:schemeClr val="bg2"/>
            </a:solidFill>
          </a:endParaRPr>
        </a:p>
      </dgm:t>
    </dgm:pt>
    <dgm:pt modelId="{F9823966-F7DE-46F0-8CE6-4D1816B00C7F}" type="parTrans" cxnId="{1DEAA2E0-298F-4CE4-B2CA-90EC28D9731E}">
      <dgm:prSet/>
      <dgm:spPr/>
      <dgm:t>
        <a:bodyPr/>
        <a:lstStyle/>
        <a:p>
          <a:endParaRPr lang="en-US"/>
        </a:p>
      </dgm:t>
    </dgm:pt>
    <dgm:pt modelId="{F6814826-1C9D-4DA6-8B7B-C7589A38528B}" type="sibTrans" cxnId="{1DEAA2E0-298F-4CE4-B2CA-90EC28D9731E}">
      <dgm:prSet/>
      <dgm:spPr/>
      <dgm:t>
        <a:bodyPr/>
        <a:lstStyle/>
        <a:p>
          <a:endParaRPr lang="en-US"/>
        </a:p>
      </dgm:t>
    </dgm:pt>
    <dgm:pt modelId="{B94089AB-F2AA-45C0-8228-D96318BA5180}" type="pres">
      <dgm:prSet presAssocID="{97B6F7BD-5FC1-4391-A090-CBD266CA0837}" presName="Name0" presStyleCnt="0">
        <dgm:presLayoutVars>
          <dgm:dir/>
          <dgm:resizeHandles val="exact"/>
        </dgm:presLayoutVars>
      </dgm:prSet>
      <dgm:spPr/>
    </dgm:pt>
    <dgm:pt modelId="{9753D2D2-E191-49A7-B11A-F05FDE3BC1D6}" type="pres">
      <dgm:prSet presAssocID="{370B4403-6BCB-4595-B264-9D55A4A0FF42}" presName="node" presStyleLbl="node1" presStyleIdx="0" presStyleCnt="4">
        <dgm:presLayoutVars>
          <dgm:bulletEnabled val="1"/>
        </dgm:presLayoutVars>
      </dgm:prSet>
      <dgm:spPr/>
      <dgm:t>
        <a:bodyPr/>
        <a:lstStyle/>
        <a:p>
          <a:endParaRPr lang="en-US"/>
        </a:p>
      </dgm:t>
    </dgm:pt>
    <dgm:pt modelId="{5FFD5772-74CD-4C6C-AA96-834255A44039}" type="pres">
      <dgm:prSet presAssocID="{BDE9F19A-D8DF-47F9-BC8B-07D4842BD7B9}" presName="sibTrans" presStyleLbl="sibTrans2D1" presStyleIdx="0" presStyleCnt="3"/>
      <dgm:spPr/>
      <dgm:t>
        <a:bodyPr/>
        <a:lstStyle/>
        <a:p>
          <a:endParaRPr lang="en-US"/>
        </a:p>
      </dgm:t>
    </dgm:pt>
    <dgm:pt modelId="{0E11F049-913E-4429-A03D-9EF904FCDE65}" type="pres">
      <dgm:prSet presAssocID="{BDE9F19A-D8DF-47F9-BC8B-07D4842BD7B9}" presName="connectorText" presStyleLbl="sibTrans2D1" presStyleIdx="0" presStyleCnt="3"/>
      <dgm:spPr/>
      <dgm:t>
        <a:bodyPr/>
        <a:lstStyle/>
        <a:p>
          <a:endParaRPr lang="en-US"/>
        </a:p>
      </dgm:t>
    </dgm:pt>
    <dgm:pt modelId="{02C72960-09A1-46AE-8636-FE62246347B4}" type="pres">
      <dgm:prSet presAssocID="{435A5A3C-F876-457C-89D9-B4727A2FADE0}" presName="node" presStyleLbl="node1" presStyleIdx="1" presStyleCnt="4">
        <dgm:presLayoutVars>
          <dgm:bulletEnabled val="1"/>
        </dgm:presLayoutVars>
      </dgm:prSet>
      <dgm:spPr/>
      <dgm:t>
        <a:bodyPr/>
        <a:lstStyle/>
        <a:p>
          <a:endParaRPr lang="en-US"/>
        </a:p>
      </dgm:t>
    </dgm:pt>
    <dgm:pt modelId="{A0940853-FC9D-4573-A2B3-CFFFA085922F}" type="pres">
      <dgm:prSet presAssocID="{DAC79995-E800-4592-B2FF-F4E0B3CD1043}" presName="sibTrans" presStyleLbl="sibTrans2D1" presStyleIdx="1" presStyleCnt="3"/>
      <dgm:spPr/>
      <dgm:t>
        <a:bodyPr/>
        <a:lstStyle/>
        <a:p>
          <a:endParaRPr lang="en-US"/>
        </a:p>
      </dgm:t>
    </dgm:pt>
    <dgm:pt modelId="{3F701D42-2167-42AB-AE1F-F56924E11316}" type="pres">
      <dgm:prSet presAssocID="{DAC79995-E800-4592-B2FF-F4E0B3CD1043}" presName="connectorText" presStyleLbl="sibTrans2D1" presStyleIdx="1" presStyleCnt="3"/>
      <dgm:spPr/>
      <dgm:t>
        <a:bodyPr/>
        <a:lstStyle/>
        <a:p>
          <a:endParaRPr lang="en-US"/>
        </a:p>
      </dgm:t>
    </dgm:pt>
    <dgm:pt modelId="{0BC53648-9914-4A3A-ABC9-F18190C00337}" type="pres">
      <dgm:prSet presAssocID="{5C3A5656-5A63-47A3-BF60-D9E052A6B88D}" presName="node" presStyleLbl="node1" presStyleIdx="2" presStyleCnt="4">
        <dgm:presLayoutVars>
          <dgm:bulletEnabled val="1"/>
        </dgm:presLayoutVars>
      </dgm:prSet>
      <dgm:spPr/>
      <dgm:t>
        <a:bodyPr/>
        <a:lstStyle/>
        <a:p>
          <a:endParaRPr lang="en-US"/>
        </a:p>
      </dgm:t>
    </dgm:pt>
    <dgm:pt modelId="{EC5C98DF-3D16-4FE5-ACCC-FF4EB6752025}" type="pres">
      <dgm:prSet presAssocID="{6C337EEE-A7C9-4830-B2AB-D3992FBC227D}" presName="sibTrans" presStyleLbl="sibTrans2D1" presStyleIdx="2" presStyleCnt="3"/>
      <dgm:spPr/>
      <dgm:t>
        <a:bodyPr/>
        <a:lstStyle/>
        <a:p>
          <a:endParaRPr lang="en-US"/>
        </a:p>
      </dgm:t>
    </dgm:pt>
    <dgm:pt modelId="{291800B2-AA01-427F-8190-BB143225715A}" type="pres">
      <dgm:prSet presAssocID="{6C337EEE-A7C9-4830-B2AB-D3992FBC227D}" presName="connectorText" presStyleLbl="sibTrans2D1" presStyleIdx="2" presStyleCnt="3"/>
      <dgm:spPr/>
      <dgm:t>
        <a:bodyPr/>
        <a:lstStyle/>
        <a:p>
          <a:endParaRPr lang="en-US"/>
        </a:p>
      </dgm:t>
    </dgm:pt>
    <dgm:pt modelId="{533CA189-5C4C-4B93-80AF-7A4E8F3EABEE}" type="pres">
      <dgm:prSet presAssocID="{4F639575-C355-41A7-B4E5-9793ED49FE6F}" presName="node" presStyleLbl="node1" presStyleIdx="3" presStyleCnt="4">
        <dgm:presLayoutVars>
          <dgm:bulletEnabled val="1"/>
        </dgm:presLayoutVars>
      </dgm:prSet>
      <dgm:spPr/>
      <dgm:t>
        <a:bodyPr/>
        <a:lstStyle/>
        <a:p>
          <a:endParaRPr lang="en-US"/>
        </a:p>
      </dgm:t>
    </dgm:pt>
  </dgm:ptLst>
  <dgm:cxnLst>
    <dgm:cxn modelId="{614CEB27-4220-46AA-8999-39164FAD2BD2}" type="presOf" srcId="{BDE9F19A-D8DF-47F9-BC8B-07D4842BD7B9}" destId="{0E11F049-913E-4429-A03D-9EF904FCDE65}" srcOrd="1" destOrd="0" presId="urn:microsoft.com/office/officeart/2005/8/layout/process1"/>
    <dgm:cxn modelId="{1DEAA2E0-298F-4CE4-B2CA-90EC28D9731E}" srcId="{97B6F7BD-5FC1-4391-A090-CBD266CA0837}" destId="{4F639575-C355-41A7-B4E5-9793ED49FE6F}" srcOrd="3" destOrd="0" parTransId="{F9823966-F7DE-46F0-8CE6-4D1816B00C7F}" sibTransId="{F6814826-1C9D-4DA6-8B7B-C7589A38528B}"/>
    <dgm:cxn modelId="{A63AAFF5-FA8F-4964-9083-DE8E4B14F93E}" type="presOf" srcId="{97B6F7BD-5FC1-4391-A090-CBD266CA0837}" destId="{B94089AB-F2AA-45C0-8228-D96318BA5180}" srcOrd="0" destOrd="0" presId="urn:microsoft.com/office/officeart/2005/8/layout/process1"/>
    <dgm:cxn modelId="{CB315EF4-5613-4C4F-9515-BB4E65BB2EFC}" srcId="{97B6F7BD-5FC1-4391-A090-CBD266CA0837}" destId="{435A5A3C-F876-457C-89D9-B4727A2FADE0}" srcOrd="1" destOrd="0" parTransId="{C7142F09-9F6C-4AD6-B054-F5EE2B44FB3F}" sibTransId="{DAC79995-E800-4592-B2FF-F4E0B3CD1043}"/>
    <dgm:cxn modelId="{A05BAF47-553D-4F00-9DDA-AE2AD51B9DFA}" type="presOf" srcId="{DAC79995-E800-4592-B2FF-F4E0B3CD1043}" destId="{3F701D42-2167-42AB-AE1F-F56924E11316}" srcOrd="1" destOrd="0" presId="urn:microsoft.com/office/officeart/2005/8/layout/process1"/>
    <dgm:cxn modelId="{26970978-4C43-4C8B-A189-B9163EFE99C4}" srcId="{97B6F7BD-5FC1-4391-A090-CBD266CA0837}" destId="{370B4403-6BCB-4595-B264-9D55A4A0FF42}" srcOrd="0" destOrd="0" parTransId="{249897E6-4B0B-4B7D-B263-FB332C7C597E}" sibTransId="{BDE9F19A-D8DF-47F9-BC8B-07D4842BD7B9}"/>
    <dgm:cxn modelId="{CC2015E7-6802-4825-992B-AA8D2A0F04C2}" srcId="{97B6F7BD-5FC1-4391-A090-CBD266CA0837}" destId="{5C3A5656-5A63-47A3-BF60-D9E052A6B88D}" srcOrd="2" destOrd="0" parTransId="{A0902450-6B75-4B4C-BB97-86E49F2B579E}" sibTransId="{6C337EEE-A7C9-4830-B2AB-D3992FBC227D}"/>
    <dgm:cxn modelId="{5DD06707-B4A0-4C16-9317-6A7CBAABA17C}" type="presOf" srcId="{6C337EEE-A7C9-4830-B2AB-D3992FBC227D}" destId="{EC5C98DF-3D16-4FE5-ACCC-FF4EB6752025}" srcOrd="0" destOrd="0" presId="urn:microsoft.com/office/officeart/2005/8/layout/process1"/>
    <dgm:cxn modelId="{4C0618DD-05F2-434C-95E1-B3744F43AA28}" type="presOf" srcId="{4F639575-C355-41A7-B4E5-9793ED49FE6F}" destId="{533CA189-5C4C-4B93-80AF-7A4E8F3EABEE}" srcOrd="0" destOrd="0" presId="urn:microsoft.com/office/officeart/2005/8/layout/process1"/>
    <dgm:cxn modelId="{D1C09EFC-EE44-4884-B741-DE5AA2572605}" type="presOf" srcId="{BDE9F19A-D8DF-47F9-BC8B-07D4842BD7B9}" destId="{5FFD5772-74CD-4C6C-AA96-834255A44039}" srcOrd="0" destOrd="0" presId="urn:microsoft.com/office/officeart/2005/8/layout/process1"/>
    <dgm:cxn modelId="{003F25BC-9BD3-4076-9346-1854DB95E6E6}" type="presOf" srcId="{DAC79995-E800-4592-B2FF-F4E0B3CD1043}" destId="{A0940853-FC9D-4573-A2B3-CFFFA085922F}" srcOrd="0" destOrd="0" presId="urn:microsoft.com/office/officeart/2005/8/layout/process1"/>
    <dgm:cxn modelId="{93014E12-3AA4-45A4-9CBF-B271B1095412}" type="presOf" srcId="{5C3A5656-5A63-47A3-BF60-D9E052A6B88D}" destId="{0BC53648-9914-4A3A-ABC9-F18190C00337}" srcOrd="0" destOrd="0" presId="urn:microsoft.com/office/officeart/2005/8/layout/process1"/>
    <dgm:cxn modelId="{B776D577-1BBC-45C1-AA6E-D25538E1D60E}" type="presOf" srcId="{435A5A3C-F876-457C-89D9-B4727A2FADE0}" destId="{02C72960-09A1-46AE-8636-FE62246347B4}" srcOrd="0" destOrd="0" presId="urn:microsoft.com/office/officeart/2005/8/layout/process1"/>
    <dgm:cxn modelId="{1AE46689-E697-4565-AE18-F1E271E65553}" type="presOf" srcId="{6C337EEE-A7C9-4830-B2AB-D3992FBC227D}" destId="{291800B2-AA01-427F-8190-BB143225715A}" srcOrd="1" destOrd="0" presId="urn:microsoft.com/office/officeart/2005/8/layout/process1"/>
    <dgm:cxn modelId="{C5C7E246-42A1-4553-A8F5-9AF7FAC8C7FA}" type="presOf" srcId="{370B4403-6BCB-4595-B264-9D55A4A0FF42}" destId="{9753D2D2-E191-49A7-B11A-F05FDE3BC1D6}" srcOrd="0" destOrd="0" presId="urn:microsoft.com/office/officeart/2005/8/layout/process1"/>
    <dgm:cxn modelId="{93D17FD2-834C-4D82-91F7-D99100E03698}" type="presParOf" srcId="{B94089AB-F2AA-45C0-8228-D96318BA5180}" destId="{9753D2D2-E191-49A7-B11A-F05FDE3BC1D6}" srcOrd="0" destOrd="0" presId="urn:microsoft.com/office/officeart/2005/8/layout/process1"/>
    <dgm:cxn modelId="{2FF89F71-EE48-40CD-99C1-2DCE909A84D3}" type="presParOf" srcId="{B94089AB-F2AA-45C0-8228-D96318BA5180}" destId="{5FFD5772-74CD-4C6C-AA96-834255A44039}" srcOrd="1" destOrd="0" presId="urn:microsoft.com/office/officeart/2005/8/layout/process1"/>
    <dgm:cxn modelId="{4280F9D8-8936-423C-B53D-E83E151C0A4F}" type="presParOf" srcId="{5FFD5772-74CD-4C6C-AA96-834255A44039}" destId="{0E11F049-913E-4429-A03D-9EF904FCDE65}" srcOrd="0" destOrd="0" presId="urn:microsoft.com/office/officeart/2005/8/layout/process1"/>
    <dgm:cxn modelId="{71830876-61C8-4662-B99D-55499200197D}" type="presParOf" srcId="{B94089AB-F2AA-45C0-8228-D96318BA5180}" destId="{02C72960-09A1-46AE-8636-FE62246347B4}" srcOrd="2" destOrd="0" presId="urn:microsoft.com/office/officeart/2005/8/layout/process1"/>
    <dgm:cxn modelId="{02F9DB88-FD86-4DB7-B69A-6DEC008D295C}" type="presParOf" srcId="{B94089AB-F2AA-45C0-8228-D96318BA5180}" destId="{A0940853-FC9D-4573-A2B3-CFFFA085922F}" srcOrd="3" destOrd="0" presId="urn:microsoft.com/office/officeart/2005/8/layout/process1"/>
    <dgm:cxn modelId="{855ABA31-5DB7-4EEB-83A7-A4E2B2A76FEE}" type="presParOf" srcId="{A0940853-FC9D-4573-A2B3-CFFFA085922F}" destId="{3F701D42-2167-42AB-AE1F-F56924E11316}" srcOrd="0" destOrd="0" presId="urn:microsoft.com/office/officeart/2005/8/layout/process1"/>
    <dgm:cxn modelId="{A5CDAEE9-4BA3-4E2C-AAB3-632E004F9E8B}" type="presParOf" srcId="{B94089AB-F2AA-45C0-8228-D96318BA5180}" destId="{0BC53648-9914-4A3A-ABC9-F18190C00337}" srcOrd="4" destOrd="0" presId="urn:microsoft.com/office/officeart/2005/8/layout/process1"/>
    <dgm:cxn modelId="{CD47E20C-7A6B-46D1-AE93-877B8473B8B4}" type="presParOf" srcId="{B94089AB-F2AA-45C0-8228-D96318BA5180}" destId="{EC5C98DF-3D16-4FE5-ACCC-FF4EB6752025}" srcOrd="5" destOrd="0" presId="urn:microsoft.com/office/officeart/2005/8/layout/process1"/>
    <dgm:cxn modelId="{9E31203C-21C9-4442-95E1-0BD55E4E8BA6}" type="presParOf" srcId="{EC5C98DF-3D16-4FE5-ACCC-FF4EB6752025}" destId="{291800B2-AA01-427F-8190-BB143225715A}" srcOrd="0" destOrd="0" presId="urn:microsoft.com/office/officeart/2005/8/layout/process1"/>
    <dgm:cxn modelId="{EA43FFF4-5C50-4CF1-B68B-9125E20953BB}" type="presParOf" srcId="{B94089AB-F2AA-45C0-8228-D96318BA5180}" destId="{533CA189-5C4C-4B93-80AF-7A4E8F3EABE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489243-1988-414B-9F53-16FF785DE89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41C5888-6336-4A03-A0B9-5E27F41B4B6F}">
      <dgm:prSet phldrT="[Text]"/>
      <dgm:spPr/>
      <dgm:t>
        <a:bodyPr/>
        <a:lstStyle/>
        <a:p>
          <a:pPr algn="ctr"/>
          <a:r>
            <a:rPr lang="en-US" b="1" dirty="0" smtClean="0"/>
            <a:t>Pre-game activities</a:t>
          </a:r>
          <a:endParaRPr lang="en-US" dirty="0"/>
        </a:p>
      </dgm:t>
    </dgm:pt>
    <dgm:pt modelId="{A42C9C52-C399-4116-ABC0-2824878D3B77}" type="parTrans" cxnId="{A005B049-B208-4A9A-91A0-37D7AFADBDAB}">
      <dgm:prSet/>
      <dgm:spPr/>
      <dgm:t>
        <a:bodyPr/>
        <a:lstStyle/>
        <a:p>
          <a:endParaRPr lang="en-US"/>
        </a:p>
      </dgm:t>
    </dgm:pt>
    <dgm:pt modelId="{ACC229BA-C8DE-491E-8ACD-DBD6DF1F8E74}" type="sibTrans" cxnId="{A005B049-B208-4A9A-91A0-37D7AFADBDAB}">
      <dgm:prSet/>
      <dgm:spPr/>
      <dgm:t>
        <a:bodyPr/>
        <a:lstStyle/>
        <a:p>
          <a:endParaRPr lang="en-US"/>
        </a:p>
      </dgm:t>
    </dgm:pt>
    <dgm:pt modelId="{69DBEAF0-DC6B-400F-A29B-E6B5A2DB1C9B}">
      <dgm:prSet phldrT="[Text]"/>
      <dgm:spPr/>
      <dgm:t>
        <a:bodyPr/>
        <a:lstStyle/>
        <a:p>
          <a:r>
            <a:rPr lang="en-US" dirty="0" smtClean="0">
              <a:solidFill>
                <a:schemeClr val="bg2"/>
              </a:solidFill>
            </a:rPr>
            <a:t>Prediction essays</a:t>
          </a:r>
          <a:endParaRPr lang="en-US" dirty="0">
            <a:solidFill>
              <a:schemeClr val="bg2"/>
            </a:solidFill>
          </a:endParaRPr>
        </a:p>
      </dgm:t>
    </dgm:pt>
    <dgm:pt modelId="{E8DD573E-205F-46C3-9AA5-ADD838672BEC}" type="parTrans" cxnId="{677B97B6-5209-4184-B345-3FFD79F140CE}">
      <dgm:prSet/>
      <dgm:spPr/>
      <dgm:t>
        <a:bodyPr/>
        <a:lstStyle/>
        <a:p>
          <a:endParaRPr lang="en-US"/>
        </a:p>
      </dgm:t>
    </dgm:pt>
    <dgm:pt modelId="{EDE6C1ED-800E-48EE-BB80-08EFA48018B1}" type="sibTrans" cxnId="{677B97B6-5209-4184-B345-3FFD79F140CE}">
      <dgm:prSet/>
      <dgm:spPr/>
      <dgm:t>
        <a:bodyPr/>
        <a:lstStyle/>
        <a:p>
          <a:endParaRPr lang="en-US"/>
        </a:p>
      </dgm:t>
    </dgm:pt>
    <dgm:pt modelId="{AEC2A0EB-2793-4878-AF83-D086EB6D5324}">
      <dgm:prSet phldrT="[Text]"/>
      <dgm:spPr/>
      <dgm:t>
        <a:bodyPr/>
        <a:lstStyle/>
        <a:p>
          <a:r>
            <a:rPr lang="en-US" b="1" dirty="0" smtClean="0"/>
            <a:t>Post-game activities</a:t>
          </a:r>
          <a:endParaRPr lang="en-US" dirty="0"/>
        </a:p>
      </dgm:t>
    </dgm:pt>
    <dgm:pt modelId="{F76925AF-601C-4953-AE2B-B74D825EE527}" type="parTrans" cxnId="{F49182A5-FE95-4967-A1B8-308B109AA2D8}">
      <dgm:prSet/>
      <dgm:spPr/>
      <dgm:t>
        <a:bodyPr/>
        <a:lstStyle/>
        <a:p>
          <a:endParaRPr lang="en-US"/>
        </a:p>
      </dgm:t>
    </dgm:pt>
    <dgm:pt modelId="{7174E285-0564-427C-B794-AA250E3E467F}" type="sibTrans" cxnId="{F49182A5-FE95-4967-A1B8-308B109AA2D8}">
      <dgm:prSet/>
      <dgm:spPr/>
      <dgm:t>
        <a:bodyPr/>
        <a:lstStyle/>
        <a:p>
          <a:endParaRPr lang="en-US"/>
        </a:p>
      </dgm:t>
    </dgm:pt>
    <dgm:pt modelId="{B7E0E785-7FF7-491E-887E-6BBFD54B039E}">
      <dgm:prSet phldrT="[Text]"/>
      <dgm:spPr/>
      <dgm:t>
        <a:bodyPr/>
        <a:lstStyle/>
        <a:p>
          <a:r>
            <a:rPr lang="en-US" dirty="0" smtClean="0">
              <a:solidFill>
                <a:schemeClr val="bg2"/>
              </a:solidFill>
            </a:rPr>
            <a:t>Students become teacher</a:t>
          </a:r>
          <a:endParaRPr lang="en-US" dirty="0">
            <a:solidFill>
              <a:schemeClr val="bg2"/>
            </a:solidFill>
          </a:endParaRPr>
        </a:p>
      </dgm:t>
    </dgm:pt>
    <dgm:pt modelId="{FECAFC4F-B5C4-49CD-845C-9F257F0FE3B2}" type="parTrans" cxnId="{76A5972F-E4ED-4309-AEDC-12C5D1F4CA8A}">
      <dgm:prSet/>
      <dgm:spPr/>
      <dgm:t>
        <a:bodyPr/>
        <a:lstStyle/>
        <a:p>
          <a:endParaRPr lang="en-US"/>
        </a:p>
      </dgm:t>
    </dgm:pt>
    <dgm:pt modelId="{40316463-0273-4DC2-A1B0-5D5135CE5711}" type="sibTrans" cxnId="{76A5972F-E4ED-4309-AEDC-12C5D1F4CA8A}">
      <dgm:prSet/>
      <dgm:spPr/>
      <dgm:t>
        <a:bodyPr/>
        <a:lstStyle/>
        <a:p>
          <a:endParaRPr lang="en-US"/>
        </a:p>
      </dgm:t>
    </dgm:pt>
    <dgm:pt modelId="{A5A2D485-8092-419E-A1D1-231BBE2128A2}">
      <dgm:prSet phldrT="[Text]"/>
      <dgm:spPr/>
      <dgm:t>
        <a:bodyPr/>
        <a:lstStyle/>
        <a:p>
          <a:r>
            <a:rPr lang="en-US" dirty="0" smtClean="0">
              <a:solidFill>
                <a:schemeClr val="bg2"/>
              </a:solidFill>
            </a:rPr>
            <a:t>Creating a walkthrough</a:t>
          </a:r>
          <a:endParaRPr lang="en-US" dirty="0">
            <a:solidFill>
              <a:schemeClr val="bg2"/>
            </a:solidFill>
          </a:endParaRPr>
        </a:p>
      </dgm:t>
    </dgm:pt>
    <dgm:pt modelId="{9AB25CCE-7CFD-4610-9986-075915693DBB}" type="parTrans" cxnId="{E67A43C6-F9EC-4E06-9ABB-2306EA61D0E8}">
      <dgm:prSet/>
      <dgm:spPr/>
      <dgm:t>
        <a:bodyPr/>
        <a:lstStyle/>
        <a:p>
          <a:endParaRPr lang="en-US"/>
        </a:p>
      </dgm:t>
    </dgm:pt>
    <dgm:pt modelId="{34059E47-3DDF-4662-AB60-AA74A65CC13E}" type="sibTrans" cxnId="{E67A43C6-F9EC-4E06-9ABB-2306EA61D0E8}">
      <dgm:prSet/>
      <dgm:spPr/>
      <dgm:t>
        <a:bodyPr/>
        <a:lstStyle/>
        <a:p>
          <a:endParaRPr lang="en-US"/>
        </a:p>
      </dgm:t>
    </dgm:pt>
    <dgm:pt modelId="{53142B4A-6FCE-4327-A6BC-21DF8F8BDF64}">
      <dgm:prSet phldrT="[Text]"/>
      <dgm:spPr/>
      <dgm:t>
        <a:bodyPr/>
        <a:lstStyle/>
        <a:p>
          <a:r>
            <a:rPr lang="en-US" dirty="0" smtClean="0">
              <a:solidFill>
                <a:schemeClr val="bg2"/>
              </a:solidFill>
            </a:rPr>
            <a:t>Creating a trailer about the game</a:t>
          </a:r>
          <a:endParaRPr lang="en-US" dirty="0">
            <a:solidFill>
              <a:schemeClr val="bg2"/>
            </a:solidFill>
          </a:endParaRPr>
        </a:p>
      </dgm:t>
    </dgm:pt>
    <dgm:pt modelId="{D9916C51-FE2D-4FD3-9370-1EC3F3A1A2A7}" type="parTrans" cxnId="{76E25987-9C7B-4D8B-9C98-C8A04E8FFDD5}">
      <dgm:prSet/>
      <dgm:spPr/>
      <dgm:t>
        <a:bodyPr/>
        <a:lstStyle/>
        <a:p>
          <a:endParaRPr lang="en-US"/>
        </a:p>
      </dgm:t>
    </dgm:pt>
    <dgm:pt modelId="{87658E18-5D1F-4396-9055-1DC0B9CEC4B0}" type="sibTrans" cxnId="{76E25987-9C7B-4D8B-9C98-C8A04E8FFDD5}">
      <dgm:prSet/>
      <dgm:spPr/>
      <dgm:t>
        <a:bodyPr/>
        <a:lstStyle/>
        <a:p>
          <a:endParaRPr lang="en-US"/>
        </a:p>
      </dgm:t>
    </dgm:pt>
    <dgm:pt modelId="{455CAFC9-28A3-46EA-B994-16A1ED5DB6BC}">
      <dgm:prSet phldrT="[Text]"/>
      <dgm:spPr/>
      <dgm:t>
        <a:bodyPr/>
        <a:lstStyle/>
        <a:p>
          <a:r>
            <a:rPr lang="en-US" dirty="0" smtClean="0">
              <a:solidFill>
                <a:schemeClr val="bg2"/>
              </a:solidFill>
            </a:rPr>
            <a:t>Rewriting the story </a:t>
          </a:r>
          <a:endParaRPr lang="en-US" dirty="0">
            <a:solidFill>
              <a:schemeClr val="bg2"/>
            </a:solidFill>
          </a:endParaRPr>
        </a:p>
      </dgm:t>
    </dgm:pt>
    <dgm:pt modelId="{620D0CBD-C2B4-4B4D-A528-4245BA2A21F2}" type="parTrans" cxnId="{AB79ED57-12D3-4E03-9DBA-4FB05A2E34ED}">
      <dgm:prSet/>
      <dgm:spPr/>
      <dgm:t>
        <a:bodyPr/>
        <a:lstStyle/>
        <a:p>
          <a:endParaRPr lang="en-US"/>
        </a:p>
      </dgm:t>
    </dgm:pt>
    <dgm:pt modelId="{BE2FFC00-0B20-45C8-9D21-715443B48C82}" type="sibTrans" cxnId="{AB79ED57-12D3-4E03-9DBA-4FB05A2E34ED}">
      <dgm:prSet/>
      <dgm:spPr/>
      <dgm:t>
        <a:bodyPr/>
        <a:lstStyle/>
        <a:p>
          <a:endParaRPr lang="en-US"/>
        </a:p>
      </dgm:t>
    </dgm:pt>
    <dgm:pt modelId="{C5DF6848-4A7F-4A1D-9572-CA7C21FAF5A1}">
      <dgm:prSet phldrT="[Text]"/>
      <dgm:spPr/>
      <dgm:t>
        <a:bodyPr/>
        <a:lstStyle/>
        <a:p>
          <a:r>
            <a:rPr lang="en-US" dirty="0" smtClean="0">
              <a:solidFill>
                <a:schemeClr val="bg2"/>
              </a:solidFill>
            </a:rPr>
            <a:t>Vocabulary activities</a:t>
          </a:r>
          <a:endParaRPr lang="en-US" dirty="0">
            <a:solidFill>
              <a:schemeClr val="bg2"/>
            </a:solidFill>
          </a:endParaRPr>
        </a:p>
      </dgm:t>
    </dgm:pt>
    <dgm:pt modelId="{36834701-AB04-4F4E-816B-C7EE32D75489}" type="parTrans" cxnId="{E10D7AF4-323D-4D4E-A8FA-8677DAEC6EB1}">
      <dgm:prSet/>
      <dgm:spPr/>
      <dgm:t>
        <a:bodyPr/>
        <a:lstStyle/>
        <a:p>
          <a:endParaRPr lang="en-US"/>
        </a:p>
      </dgm:t>
    </dgm:pt>
    <dgm:pt modelId="{59A8F1CC-3AC0-4E06-A904-6E13C72BC55F}" type="sibTrans" cxnId="{E10D7AF4-323D-4D4E-A8FA-8677DAEC6EB1}">
      <dgm:prSet/>
      <dgm:spPr/>
      <dgm:t>
        <a:bodyPr/>
        <a:lstStyle/>
        <a:p>
          <a:endParaRPr lang="en-US"/>
        </a:p>
      </dgm:t>
    </dgm:pt>
    <dgm:pt modelId="{0E033AE4-D68B-4760-88E5-8C15456E6C84}">
      <dgm:prSet phldrT="[Text]"/>
      <dgm:spPr/>
      <dgm:t>
        <a:bodyPr/>
        <a:lstStyle/>
        <a:p>
          <a:r>
            <a:rPr lang="en-US" dirty="0" smtClean="0">
              <a:solidFill>
                <a:schemeClr val="bg2"/>
              </a:solidFill>
            </a:rPr>
            <a:t>Choosing the correct sentence</a:t>
          </a:r>
          <a:endParaRPr lang="en-US" dirty="0">
            <a:solidFill>
              <a:schemeClr val="bg2"/>
            </a:solidFill>
          </a:endParaRPr>
        </a:p>
      </dgm:t>
    </dgm:pt>
    <dgm:pt modelId="{E36BC3F5-AAA2-4960-84BE-B2E5D36B94BE}" type="parTrans" cxnId="{21F31387-5D16-466B-8CA2-4F68D3CC0B38}">
      <dgm:prSet/>
      <dgm:spPr/>
      <dgm:t>
        <a:bodyPr/>
        <a:lstStyle/>
        <a:p>
          <a:endParaRPr lang="en-US"/>
        </a:p>
      </dgm:t>
    </dgm:pt>
    <dgm:pt modelId="{C7D29CFD-0840-42BB-B3DE-A8F2F97B626E}" type="sibTrans" cxnId="{21F31387-5D16-466B-8CA2-4F68D3CC0B38}">
      <dgm:prSet/>
      <dgm:spPr/>
      <dgm:t>
        <a:bodyPr/>
        <a:lstStyle/>
        <a:p>
          <a:endParaRPr lang="en-US"/>
        </a:p>
      </dgm:t>
    </dgm:pt>
    <dgm:pt modelId="{8D1F039E-5385-42B2-AED2-A5BADB7C10B7}">
      <dgm:prSet phldrT="[Text]"/>
      <dgm:spPr/>
      <dgm:t>
        <a:bodyPr/>
        <a:lstStyle/>
        <a:p>
          <a:r>
            <a:rPr lang="en-US" dirty="0" smtClean="0">
              <a:solidFill>
                <a:schemeClr val="bg2"/>
              </a:solidFill>
            </a:rPr>
            <a:t>Recognizing grammar structures </a:t>
          </a:r>
          <a:endParaRPr lang="en-US" dirty="0">
            <a:solidFill>
              <a:schemeClr val="bg2"/>
            </a:solidFill>
          </a:endParaRPr>
        </a:p>
      </dgm:t>
    </dgm:pt>
    <dgm:pt modelId="{0B8FDAAC-8580-4B96-9583-9E0BBAF908C0}" type="parTrans" cxnId="{A6892041-D32C-41C7-8418-118169058A2A}">
      <dgm:prSet/>
      <dgm:spPr/>
      <dgm:t>
        <a:bodyPr/>
        <a:lstStyle/>
        <a:p>
          <a:endParaRPr lang="en-US"/>
        </a:p>
      </dgm:t>
    </dgm:pt>
    <dgm:pt modelId="{89928654-6B57-47EB-BA96-FB2B69A76335}" type="sibTrans" cxnId="{A6892041-D32C-41C7-8418-118169058A2A}">
      <dgm:prSet/>
      <dgm:spPr/>
      <dgm:t>
        <a:bodyPr/>
        <a:lstStyle/>
        <a:p>
          <a:endParaRPr lang="en-US"/>
        </a:p>
      </dgm:t>
    </dgm:pt>
    <dgm:pt modelId="{628278A6-B6E8-4DB0-855C-662D34613FFB}" type="pres">
      <dgm:prSet presAssocID="{77489243-1988-414B-9F53-16FF785DE89D}" presName="diagram" presStyleCnt="0">
        <dgm:presLayoutVars>
          <dgm:chPref val="1"/>
          <dgm:dir/>
          <dgm:animOne val="branch"/>
          <dgm:animLvl val="lvl"/>
          <dgm:resizeHandles/>
        </dgm:presLayoutVars>
      </dgm:prSet>
      <dgm:spPr/>
      <dgm:t>
        <a:bodyPr/>
        <a:lstStyle/>
        <a:p>
          <a:endParaRPr lang="en-US"/>
        </a:p>
      </dgm:t>
    </dgm:pt>
    <dgm:pt modelId="{2BE75345-01B9-41FF-9E48-883846A40A59}" type="pres">
      <dgm:prSet presAssocID="{641C5888-6336-4A03-A0B9-5E27F41B4B6F}" presName="root" presStyleCnt="0"/>
      <dgm:spPr/>
    </dgm:pt>
    <dgm:pt modelId="{CF19A2BB-6027-4FCB-AD0A-83B1D1A9309C}" type="pres">
      <dgm:prSet presAssocID="{641C5888-6336-4A03-A0B9-5E27F41B4B6F}" presName="rootComposite" presStyleCnt="0"/>
      <dgm:spPr/>
    </dgm:pt>
    <dgm:pt modelId="{C1377080-FD1C-4590-A14F-4BBCDBDC5600}" type="pres">
      <dgm:prSet presAssocID="{641C5888-6336-4A03-A0B9-5E27F41B4B6F}" presName="rootText" presStyleLbl="node1" presStyleIdx="0" presStyleCnt="2" custScaleX="192517" custScaleY="62448"/>
      <dgm:spPr/>
      <dgm:t>
        <a:bodyPr/>
        <a:lstStyle/>
        <a:p>
          <a:endParaRPr lang="en-US"/>
        </a:p>
      </dgm:t>
    </dgm:pt>
    <dgm:pt modelId="{AD36BD1A-6923-4ADB-8A2B-DD9A6D1BC451}" type="pres">
      <dgm:prSet presAssocID="{641C5888-6336-4A03-A0B9-5E27F41B4B6F}" presName="rootConnector" presStyleLbl="node1" presStyleIdx="0" presStyleCnt="2"/>
      <dgm:spPr/>
      <dgm:t>
        <a:bodyPr/>
        <a:lstStyle/>
        <a:p>
          <a:endParaRPr lang="en-US"/>
        </a:p>
      </dgm:t>
    </dgm:pt>
    <dgm:pt modelId="{83398FDC-94F1-4824-B44C-6D112AE83ED8}" type="pres">
      <dgm:prSet presAssocID="{641C5888-6336-4A03-A0B9-5E27F41B4B6F}" presName="childShape" presStyleCnt="0"/>
      <dgm:spPr/>
    </dgm:pt>
    <dgm:pt modelId="{993643FA-DC32-44B5-A055-4C6C768C3D88}" type="pres">
      <dgm:prSet presAssocID="{E8DD573E-205F-46C3-9AA5-ADD838672BEC}" presName="Name13" presStyleLbl="parChTrans1D2" presStyleIdx="0" presStyleCnt="8"/>
      <dgm:spPr/>
      <dgm:t>
        <a:bodyPr/>
        <a:lstStyle/>
        <a:p>
          <a:endParaRPr lang="en-US"/>
        </a:p>
      </dgm:t>
    </dgm:pt>
    <dgm:pt modelId="{88204DD2-3C9C-4B04-8DE5-D5736238035C}" type="pres">
      <dgm:prSet presAssocID="{69DBEAF0-DC6B-400F-A29B-E6B5A2DB1C9B}" presName="childText" presStyleLbl="bgAcc1" presStyleIdx="0" presStyleCnt="8" custScaleX="193569" custScaleY="83609">
        <dgm:presLayoutVars>
          <dgm:bulletEnabled val="1"/>
        </dgm:presLayoutVars>
      </dgm:prSet>
      <dgm:spPr/>
      <dgm:t>
        <a:bodyPr/>
        <a:lstStyle/>
        <a:p>
          <a:endParaRPr lang="en-US"/>
        </a:p>
      </dgm:t>
    </dgm:pt>
    <dgm:pt modelId="{065D42A8-FF5D-481E-99CE-1D7BCFDB15E8}" type="pres">
      <dgm:prSet presAssocID="{36834701-AB04-4F4E-816B-C7EE32D75489}" presName="Name13" presStyleLbl="parChTrans1D2" presStyleIdx="1" presStyleCnt="8"/>
      <dgm:spPr/>
      <dgm:t>
        <a:bodyPr/>
        <a:lstStyle/>
        <a:p>
          <a:endParaRPr lang="en-US"/>
        </a:p>
      </dgm:t>
    </dgm:pt>
    <dgm:pt modelId="{7CE1C1E3-7A47-4F55-92EA-AF8649D36C80}" type="pres">
      <dgm:prSet presAssocID="{C5DF6848-4A7F-4A1D-9572-CA7C21FAF5A1}" presName="childText" presStyleLbl="bgAcc1" presStyleIdx="1" presStyleCnt="8" custScaleX="193569" custScaleY="83609">
        <dgm:presLayoutVars>
          <dgm:bulletEnabled val="1"/>
        </dgm:presLayoutVars>
      </dgm:prSet>
      <dgm:spPr/>
      <dgm:t>
        <a:bodyPr/>
        <a:lstStyle/>
        <a:p>
          <a:endParaRPr lang="en-US"/>
        </a:p>
      </dgm:t>
    </dgm:pt>
    <dgm:pt modelId="{2FF4667F-760F-482F-BA45-F8FD69446BA5}" type="pres">
      <dgm:prSet presAssocID="{E36BC3F5-AAA2-4960-84BE-B2E5D36B94BE}" presName="Name13" presStyleLbl="parChTrans1D2" presStyleIdx="2" presStyleCnt="8"/>
      <dgm:spPr/>
      <dgm:t>
        <a:bodyPr/>
        <a:lstStyle/>
        <a:p>
          <a:endParaRPr lang="en-US"/>
        </a:p>
      </dgm:t>
    </dgm:pt>
    <dgm:pt modelId="{3C5D10B4-D99E-4C17-B817-394389A18ECD}" type="pres">
      <dgm:prSet presAssocID="{0E033AE4-D68B-4760-88E5-8C15456E6C84}" presName="childText" presStyleLbl="bgAcc1" presStyleIdx="2" presStyleCnt="8" custScaleX="193569" custScaleY="83609">
        <dgm:presLayoutVars>
          <dgm:bulletEnabled val="1"/>
        </dgm:presLayoutVars>
      </dgm:prSet>
      <dgm:spPr/>
      <dgm:t>
        <a:bodyPr/>
        <a:lstStyle/>
        <a:p>
          <a:endParaRPr lang="en-US"/>
        </a:p>
      </dgm:t>
    </dgm:pt>
    <dgm:pt modelId="{A2BB94AC-C04B-4639-B4CA-251194D16C09}" type="pres">
      <dgm:prSet presAssocID="{0B8FDAAC-8580-4B96-9583-9E0BBAF908C0}" presName="Name13" presStyleLbl="parChTrans1D2" presStyleIdx="3" presStyleCnt="8"/>
      <dgm:spPr/>
      <dgm:t>
        <a:bodyPr/>
        <a:lstStyle/>
        <a:p>
          <a:endParaRPr lang="en-US"/>
        </a:p>
      </dgm:t>
    </dgm:pt>
    <dgm:pt modelId="{5BD4698F-B1F0-4E7C-8E27-1E766BF7AC71}" type="pres">
      <dgm:prSet presAssocID="{8D1F039E-5385-42B2-AED2-A5BADB7C10B7}" presName="childText" presStyleLbl="bgAcc1" presStyleIdx="3" presStyleCnt="8" custScaleX="193569" custScaleY="83609">
        <dgm:presLayoutVars>
          <dgm:bulletEnabled val="1"/>
        </dgm:presLayoutVars>
      </dgm:prSet>
      <dgm:spPr/>
      <dgm:t>
        <a:bodyPr/>
        <a:lstStyle/>
        <a:p>
          <a:endParaRPr lang="en-US"/>
        </a:p>
      </dgm:t>
    </dgm:pt>
    <dgm:pt modelId="{DCEF1F00-11B9-4E1F-9BBD-43470DCDB368}" type="pres">
      <dgm:prSet presAssocID="{AEC2A0EB-2793-4878-AF83-D086EB6D5324}" presName="root" presStyleCnt="0"/>
      <dgm:spPr/>
    </dgm:pt>
    <dgm:pt modelId="{23278FEC-8FD2-4ED1-8F6C-4146A4AF2AD7}" type="pres">
      <dgm:prSet presAssocID="{AEC2A0EB-2793-4878-AF83-D086EB6D5324}" presName="rootComposite" presStyleCnt="0"/>
      <dgm:spPr/>
    </dgm:pt>
    <dgm:pt modelId="{C93CBA89-A78F-402F-88B4-4957E8AB4215}" type="pres">
      <dgm:prSet presAssocID="{AEC2A0EB-2793-4878-AF83-D086EB6D5324}" presName="rootText" presStyleLbl="node1" presStyleIdx="1" presStyleCnt="2" custScaleX="194103" custScaleY="62448"/>
      <dgm:spPr/>
      <dgm:t>
        <a:bodyPr/>
        <a:lstStyle/>
        <a:p>
          <a:endParaRPr lang="en-US"/>
        </a:p>
      </dgm:t>
    </dgm:pt>
    <dgm:pt modelId="{8DAAEB9F-DCC0-4147-924A-854AD99EDFF1}" type="pres">
      <dgm:prSet presAssocID="{AEC2A0EB-2793-4878-AF83-D086EB6D5324}" presName="rootConnector" presStyleLbl="node1" presStyleIdx="1" presStyleCnt="2"/>
      <dgm:spPr/>
      <dgm:t>
        <a:bodyPr/>
        <a:lstStyle/>
        <a:p>
          <a:endParaRPr lang="en-US"/>
        </a:p>
      </dgm:t>
    </dgm:pt>
    <dgm:pt modelId="{EB280968-7668-41B6-BE28-425988763B04}" type="pres">
      <dgm:prSet presAssocID="{AEC2A0EB-2793-4878-AF83-D086EB6D5324}" presName="childShape" presStyleCnt="0"/>
      <dgm:spPr/>
    </dgm:pt>
    <dgm:pt modelId="{8CB38A1F-CC5E-4733-8481-30DEE43052D6}" type="pres">
      <dgm:prSet presAssocID="{FECAFC4F-B5C4-49CD-845C-9F257F0FE3B2}" presName="Name13" presStyleLbl="parChTrans1D2" presStyleIdx="4" presStyleCnt="8"/>
      <dgm:spPr/>
      <dgm:t>
        <a:bodyPr/>
        <a:lstStyle/>
        <a:p>
          <a:endParaRPr lang="en-US"/>
        </a:p>
      </dgm:t>
    </dgm:pt>
    <dgm:pt modelId="{D5CD9EDD-2749-43A0-B8B0-EAFFF4A58E76}" type="pres">
      <dgm:prSet presAssocID="{B7E0E785-7FF7-491E-887E-6BBFD54B039E}" presName="childText" presStyleLbl="bgAcc1" presStyleIdx="4" presStyleCnt="8" custScaleX="194312" custScaleY="83609" custLinFactNeighborX="-2752" custLinFactNeighborY="73">
        <dgm:presLayoutVars>
          <dgm:bulletEnabled val="1"/>
        </dgm:presLayoutVars>
      </dgm:prSet>
      <dgm:spPr/>
      <dgm:t>
        <a:bodyPr/>
        <a:lstStyle/>
        <a:p>
          <a:endParaRPr lang="en-US"/>
        </a:p>
      </dgm:t>
    </dgm:pt>
    <dgm:pt modelId="{E2B0CFAF-9252-4745-9CD8-86014AA388B4}" type="pres">
      <dgm:prSet presAssocID="{9AB25CCE-7CFD-4610-9986-075915693DBB}" presName="Name13" presStyleLbl="parChTrans1D2" presStyleIdx="5" presStyleCnt="8"/>
      <dgm:spPr/>
      <dgm:t>
        <a:bodyPr/>
        <a:lstStyle/>
        <a:p>
          <a:endParaRPr lang="en-US"/>
        </a:p>
      </dgm:t>
    </dgm:pt>
    <dgm:pt modelId="{7A7C632C-58B1-4FEE-A826-3A91009FFD5D}" type="pres">
      <dgm:prSet presAssocID="{A5A2D485-8092-419E-A1D1-231BBE2128A2}" presName="childText" presStyleLbl="bgAcc1" presStyleIdx="5" presStyleCnt="8" custScaleX="194312" custScaleY="83609" custLinFactNeighborX="-2752" custLinFactNeighborY="73">
        <dgm:presLayoutVars>
          <dgm:bulletEnabled val="1"/>
        </dgm:presLayoutVars>
      </dgm:prSet>
      <dgm:spPr/>
      <dgm:t>
        <a:bodyPr/>
        <a:lstStyle/>
        <a:p>
          <a:endParaRPr lang="en-US"/>
        </a:p>
      </dgm:t>
    </dgm:pt>
    <dgm:pt modelId="{6E480C75-8567-461F-B340-160F03995E0A}" type="pres">
      <dgm:prSet presAssocID="{D9916C51-FE2D-4FD3-9370-1EC3F3A1A2A7}" presName="Name13" presStyleLbl="parChTrans1D2" presStyleIdx="6" presStyleCnt="8"/>
      <dgm:spPr/>
      <dgm:t>
        <a:bodyPr/>
        <a:lstStyle/>
        <a:p>
          <a:endParaRPr lang="en-US"/>
        </a:p>
      </dgm:t>
    </dgm:pt>
    <dgm:pt modelId="{AD52550D-7C86-4857-BC91-5C324ED59AA0}" type="pres">
      <dgm:prSet presAssocID="{53142B4A-6FCE-4327-A6BC-21DF8F8BDF64}" presName="childText" presStyleLbl="bgAcc1" presStyleIdx="6" presStyleCnt="8" custScaleX="194312" custScaleY="83609" custLinFactNeighborX="-2752" custLinFactNeighborY="73">
        <dgm:presLayoutVars>
          <dgm:bulletEnabled val="1"/>
        </dgm:presLayoutVars>
      </dgm:prSet>
      <dgm:spPr/>
      <dgm:t>
        <a:bodyPr/>
        <a:lstStyle/>
        <a:p>
          <a:endParaRPr lang="en-US"/>
        </a:p>
      </dgm:t>
    </dgm:pt>
    <dgm:pt modelId="{6C268ACA-7E54-40F8-B3C8-3B80F732BD79}" type="pres">
      <dgm:prSet presAssocID="{620D0CBD-C2B4-4B4D-A528-4245BA2A21F2}" presName="Name13" presStyleLbl="parChTrans1D2" presStyleIdx="7" presStyleCnt="8"/>
      <dgm:spPr/>
      <dgm:t>
        <a:bodyPr/>
        <a:lstStyle/>
        <a:p>
          <a:endParaRPr lang="en-US"/>
        </a:p>
      </dgm:t>
    </dgm:pt>
    <dgm:pt modelId="{D1B34C84-7644-4DA0-8932-CCF1548DC0BD}" type="pres">
      <dgm:prSet presAssocID="{455CAFC9-28A3-46EA-B994-16A1ED5DB6BC}" presName="childText" presStyleLbl="bgAcc1" presStyleIdx="7" presStyleCnt="8" custScaleX="194312" custScaleY="83609" custLinFactNeighborX="-2752" custLinFactNeighborY="73">
        <dgm:presLayoutVars>
          <dgm:bulletEnabled val="1"/>
        </dgm:presLayoutVars>
      </dgm:prSet>
      <dgm:spPr/>
      <dgm:t>
        <a:bodyPr/>
        <a:lstStyle/>
        <a:p>
          <a:endParaRPr lang="en-US"/>
        </a:p>
      </dgm:t>
    </dgm:pt>
  </dgm:ptLst>
  <dgm:cxnLst>
    <dgm:cxn modelId="{E10D7AF4-323D-4D4E-A8FA-8677DAEC6EB1}" srcId="{641C5888-6336-4A03-A0B9-5E27F41B4B6F}" destId="{C5DF6848-4A7F-4A1D-9572-CA7C21FAF5A1}" srcOrd="1" destOrd="0" parTransId="{36834701-AB04-4F4E-816B-C7EE32D75489}" sibTransId="{59A8F1CC-3AC0-4E06-A904-6E13C72BC55F}"/>
    <dgm:cxn modelId="{A6892041-D32C-41C7-8418-118169058A2A}" srcId="{641C5888-6336-4A03-A0B9-5E27F41B4B6F}" destId="{8D1F039E-5385-42B2-AED2-A5BADB7C10B7}" srcOrd="3" destOrd="0" parTransId="{0B8FDAAC-8580-4B96-9583-9E0BBAF908C0}" sibTransId="{89928654-6B57-47EB-BA96-FB2B69A76335}"/>
    <dgm:cxn modelId="{E67A43C6-F9EC-4E06-9ABB-2306EA61D0E8}" srcId="{AEC2A0EB-2793-4878-AF83-D086EB6D5324}" destId="{A5A2D485-8092-419E-A1D1-231BBE2128A2}" srcOrd="1" destOrd="0" parTransId="{9AB25CCE-7CFD-4610-9986-075915693DBB}" sibTransId="{34059E47-3DDF-4662-AB60-AA74A65CC13E}"/>
    <dgm:cxn modelId="{2F9036A2-8066-4EB5-9975-CD7655CEE683}" type="presOf" srcId="{455CAFC9-28A3-46EA-B994-16A1ED5DB6BC}" destId="{D1B34C84-7644-4DA0-8932-CCF1548DC0BD}" srcOrd="0" destOrd="0" presId="urn:microsoft.com/office/officeart/2005/8/layout/hierarchy3"/>
    <dgm:cxn modelId="{8D5C9D4C-7513-4FF1-A5CC-E5BDEB0B3F8A}" type="presOf" srcId="{0E033AE4-D68B-4760-88E5-8C15456E6C84}" destId="{3C5D10B4-D99E-4C17-B817-394389A18ECD}" srcOrd="0" destOrd="0" presId="urn:microsoft.com/office/officeart/2005/8/layout/hierarchy3"/>
    <dgm:cxn modelId="{8C0BED79-14DB-40B6-8902-DEF4A14B14AF}" type="presOf" srcId="{641C5888-6336-4A03-A0B9-5E27F41B4B6F}" destId="{AD36BD1A-6923-4ADB-8A2B-DD9A6D1BC451}" srcOrd="1" destOrd="0" presId="urn:microsoft.com/office/officeart/2005/8/layout/hierarchy3"/>
    <dgm:cxn modelId="{677B97B6-5209-4184-B345-3FFD79F140CE}" srcId="{641C5888-6336-4A03-A0B9-5E27F41B4B6F}" destId="{69DBEAF0-DC6B-400F-A29B-E6B5A2DB1C9B}" srcOrd="0" destOrd="0" parTransId="{E8DD573E-205F-46C3-9AA5-ADD838672BEC}" sibTransId="{EDE6C1ED-800E-48EE-BB80-08EFA48018B1}"/>
    <dgm:cxn modelId="{6D38B647-AE01-46A9-9C66-B00EF771A341}" type="presOf" srcId="{77489243-1988-414B-9F53-16FF785DE89D}" destId="{628278A6-B6E8-4DB0-855C-662D34613FFB}" srcOrd="0" destOrd="0" presId="urn:microsoft.com/office/officeart/2005/8/layout/hierarchy3"/>
    <dgm:cxn modelId="{E56E3BFF-2059-4F24-982D-1879AD9737F8}" type="presOf" srcId="{E8DD573E-205F-46C3-9AA5-ADD838672BEC}" destId="{993643FA-DC32-44B5-A055-4C6C768C3D88}" srcOrd="0" destOrd="0" presId="urn:microsoft.com/office/officeart/2005/8/layout/hierarchy3"/>
    <dgm:cxn modelId="{29EE4A4B-04F3-4B21-B984-5B580A36AD43}" type="presOf" srcId="{69DBEAF0-DC6B-400F-A29B-E6B5A2DB1C9B}" destId="{88204DD2-3C9C-4B04-8DE5-D5736238035C}" srcOrd="0" destOrd="0" presId="urn:microsoft.com/office/officeart/2005/8/layout/hierarchy3"/>
    <dgm:cxn modelId="{5833CA70-46E3-4A7E-A04D-355C1EDB12AF}" type="presOf" srcId="{641C5888-6336-4A03-A0B9-5E27F41B4B6F}" destId="{C1377080-FD1C-4590-A14F-4BBCDBDC5600}" srcOrd="0" destOrd="0" presId="urn:microsoft.com/office/officeart/2005/8/layout/hierarchy3"/>
    <dgm:cxn modelId="{7B026F16-6288-4AC8-B707-3588032A5CAB}" type="presOf" srcId="{8D1F039E-5385-42B2-AED2-A5BADB7C10B7}" destId="{5BD4698F-B1F0-4E7C-8E27-1E766BF7AC71}" srcOrd="0" destOrd="0" presId="urn:microsoft.com/office/officeart/2005/8/layout/hierarchy3"/>
    <dgm:cxn modelId="{F49182A5-FE95-4967-A1B8-308B109AA2D8}" srcId="{77489243-1988-414B-9F53-16FF785DE89D}" destId="{AEC2A0EB-2793-4878-AF83-D086EB6D5324}" srcOrd="1" destOrd="0" parTransId="{F76925AF-601C-4953-AE2B-B74D825EE527}" sibTransId="{7174E285-0564-427C-B794-AA250E3E467F}"/>
    <dgm:cxn modelId="{21F31387-5D16-466B-8CA2-4F68D3CC0B38}" srcId="{641C5888-6336-4A03-A0B9-5E27F41B4B6F}" destId="{0E033AE4-D68B-4760-88E5-8C15456E6C84}" srcOrd="2" destOrd="0" parTransId="{E36BC3F5-AAA2-4960-84BE-B2E5D36B94BE}" sibTransId="{C7D29CFD-0840-42BB-B3DE-A8F2F97B626E}"/>
    <dgm:cxn modelId="{933B60AC-76BF-42D0-B4A9-3D5A105CBCE2}" type="presOf" srcId="{A5A2D485-8092-419E-A1D1-231BBE2128A2}" destId="{7A7C632C-58B1-4FEE-A826-3A91009FFD5D}" srcOrd="0" destOrd="0" presId="urn:microsoft.com/office/officeart/2005/8/layout/hierarchy3"/>
    <dgm:cxn modelId="{F10CBB08-8536-4869-8D2C-FAE091C9C36E}" type="presOf" srcId="{53142B4A-6FCE-4327-A6BC-21DF8F8BDF64}" destId="{AD52550D-7C86-4857-BC91-5C324ED59AA0}" srcOrd="0" destOrd="0" presId="urn:microsoft.com/office/officeart/2005/8/layout/hierarchy3"/>
    <dgm:cxn modelId="{76A5972F-E4ED-4309-AEDC-12C5D1F4CA8A}" srcId="{AEC2A0EB-2793-4878-AF83-D086EB6D5324}" destId="{B7E0E785-7FF7-491E-887E-6BBFD54B039E}" srcOrd="0" destOrd="0" parTransId="{FECAFC4F-B5C4-49CD-845C-9F257F0FE3B2}" sibTransId="{40316463-0273-4DC2-A1B0-5D5135CE5711}"/>
    <dgm:cxn modelId="{B1C2D18F-5E6F-42E5-A670-1090943F0FC4}" type="presOf" srcId="{E36BC3F5-AAA2-4960-84BE-B2E5D36B94BE}" destId="{2FF4667F-760F-482F-BA45-F8FD69446BA5}" srcOrd="0" destOrd="0" presId="urn:microsoft.com/office/officeart/2005/8/layout/hierarchy3"/>
    <dgm:cxn modelId="{76E25987-9C7B-4D8B-9C98-C8A04E8FFDD5}" srcId="{AEC2A0EB-2793-4878-AF83-D086EB6D5324}" destId="{53142B4A-6FCE-4327-A6BC-21DF8F8BDF64}" srcOrd="2" destOrd="0" parTransId="{D9916C51-FE2D-4FD3-9370-1EC3F3A1A2A7}" sibTransId="{87658E18-5D1F-4396-9055-1DC0B9CEC4B0}"/>
    <dgm:cxn modelId="{E54966D3-B439-4460-B771-FCE5DE60A252}" type="presOf" srcId="{B7E0E785-7FF7-491E-887E-6BBFD54B039E}" destId="{D5CD9EDD-2749-43A0-B8B0-EAFFF4A58E76}" srcOrd="0" destOrd="0" presId="urn:microsoft.com/office/officeart/2005/8/layout/hierarchy3"/>
    <dgm:cxn modelId="{55E9EE71-09CF-4204-872A-62D2A079061F}" type="presOf" srcId="{0B8FDAAC-8580-4B96-9583-9E0BBAF908C0}" destId="{A2BB94AC-C04B-4639-B4CA-251194D16C09}" srcOrd="0" destOrd="0" presId="urn:microsoft.com/office/officeart/2005/8/layout/hierarchy3"/>
    <dgm:cxn modelId="{A710051D-5285-451A-AF71-BC7329EEA362}" type="presOf" srcId="{D9916C51-FE2D-4FD3-9370-1EC3F3A1A2A7}" destId="{6E480C75-8567-461F-B340-160F03995E0A}" srcOrd="0" destOrd="0" presId="urn:microsoft.com/office/officeart/2005/8/layout/hierarchy3"/>
    <dgm:cxn modelId="{EB3E9CB9-1669-4C12-9A3A-1F9454CB5358}" type="presOf" srcId="{36834701-AB04-4F4E-816B-C7EE32D75489}" destId="{065D42A8-FF5D-481E-99CE-1D7BCFDB15E8}" srcOrd="0" destOrd="0" presId="urn:microsoft.com/office/officeart/2005/8/layout/hierarchy3"/>
    <dgm:cxn modelId="{C2268DEA-83B6-4B39-8D59-29830DEA553D}" type="presOf" srcId="{FECAFC4F-B5C4-49CD-845C-9F257F0FE3B2}" destId="{8CB38A1F-CC5E-4733-8481-30DEE43052D6}" srcOrd="0" destOrd="0" presId="urn:microsoft.com/office/officeart/2005/8/layout/hierarchy3"/>
    <dgm:cxn modelId="{AE5E21AB-BFEA-4B6B-9E16-E3E8CABC038F}" type="presOf" srcId="{C5DF6848-4A7F-4A1D-9572-CA7C21FAF5A1}" destId="{7CE1C1E3-7A47-4F55-92EA-AF8649D36C80}" srcOrd="0" destOrd="0" presId="urn:microsoft.com/office/officeart/2005/8/layout/hierarchy3"/>
    <dgm:cxn modelId="{F65291C9-FFFC-441E-9858-2B8D34A29A54}" type="presOf" srcId="{AEC2A0EB-2793-4878-AF83-D086EB6D5324}" destId="{8DAAEB9F-DCC0-4147-924A-854AD99EDFF1}" srcOrd="1" destOrd="0" presId="urn:microsoft.com/office/officeart/2005/8/layout/hierarchy3"/>
    <dgm:cxn modelId="{4047B2EE-7E2B-431F-9345-D4A048438812}" type="presOf" srcId="{620D0CBD-C2B4-4B4D-A528-4245BA2A21F2}" destId="{6C268ACA-7E54-40F8-B3C8-3B80F732BD79}" srcOrd="0" destOrd="0" presId="urn:microsoft.com/office/officeart/2005/8/layout/hierarchy3"/>
    <dgm:cxn modelId="{272E1234-B913-4C22-A5A4-C40B39A4A8EA}" type="presOf" srcId="{9AB25CCE-7CFD-4610-9986-075915693DBB}" destId="{E2B0CFAF-9252-4745-9CD8-86014AA388B4}" srcOrd="0" destOrd="0" presId="urn:microsoft.com/office/officeart/2005/8/layout/hierarchy3"/>
    <dgm:cxn modelId="{AB79ED57-12D3-4E03-9DBA-4FB05A2E34ED}" srcId="{AEC2A0EB-2793-4878-AF83-D086EB6D5324}" destId="{455CAFC9-28A3-46EA-B994-16A1ED5DB6BC}" srcOrd="3" destOrd="0" parTransId="{620D0CBD-C2B4-4B4D-A528-4245BA2A21F2}" sibTransId="{BE2FFC00-0B20-45C8-9D21-715443B48C82}"/>
    <dgm:cxn modelId="{9BC9B9CF-72E5-44BA-91BD-E1BF100D6DCF}" type="presOf" srcId="{AEC2A0EB-2793-4878-AF83-D086EB6D5324}" destId="{C93CBA89-A78F-402F-88B4-4957E8AB4215}" srcOrd="0" destOrd="0" presId="urn:microsoft.com/office/officeart/2005/8/layout/hierarchy3"/>
    <dgm:cxn modelId="{A005B049-B208-4A9A-91A0-37D7AFADBDAB}" srcId="{77489243-1988-414B-9F53-16FF785DE89D}" destId="{641C5888-6336-4A03-A0B9-5E27F41B4B6F}" srcOrd="0" destOrd="0" parTransId="{A42C9C52-C399-4116-ABC0-2824878D3B77}" sibTransId="{ACC229BA-C8DE-491E-8ACD-DBD6DF1F8E74}"/>
    <dgm:cxn modelId="{45704D0C-5F42-48D7-9F67-4D4592020338}" type="presParOf" srcId="{628278A6-B6E8-4DB0-855C-662D34613FFB}" destId="{2BE75345-01B9-41FF-9E48-883846A40A59}" srcOrd="0" destOrd="0" presId="urn:microsoft.com/office/officeart/2005/8/layout/hierarchy3"/>
    <dgm:cxn modelId="{9E90DF8F-CA9A-4838-8EEC-08800489DF27}" type="presParOf" srcId="{2BE75345-01B9-41FF-9E48-883846A40A59}" destId="{CF19A2BB-6027-4FCB-AD0A-83B1D1A9309C}" srcOrd="0" destOrd="0" presId="urn:microsoft.com/office/officeart/2005/8/layout/hierarchy3"/>
    <dgm:cxn modelId="{26479C6B-4D19-4BCE-9C67-AA6CA68568D6}" type="presParOf" srcId="{CF19A2BB-6027-4FCB-AD0A-83B1D1A9309C}" destId="{C1377080-FD1C-4590-A14F-4BBCDBDC5600}" srcOrd="0" destOrd="0" presId="urn:microsoft.com/office/officeart/2005/8/layout/hierarchy3"/>
    <dgm:cxn modelId="{7223A85B-B86B-4ACC-B713-4A8F22DEDC87}" type="presParOf" srcId="{CF19A2BB-6027-4FCB-AD0A-83B1D1A9309C}" destId="{AD36BD1A-6923-4ADB-8A2B-DD9A6D1BC451}" srcOrd="1" destOrd="0" presId="urn:microsoft.com/office/officeart/2005/8/layout/hierarchy3"/>
    <dgm:cxn modelId="{EB3FB744-4984-4CC7-84E2-94EC90449A64}" type="presParOf" srcId="{2BE75345-01B9-41FF-9E48-883846A40A59}" destId="{83398FDC-94F1-4824-B44C-6D112AE83ED8}" srcOrd="1" destOrd="0" presId="urn:microsoft.com/office/officeart/2005/8/layout/hierarchy3"/>
    <dgm:cxn modelId="{914D19B4-2247-4AD5-930A-7705DC1FB989}" type="presParOf" srcId="{83398FDC-94F1-4824-B44C-6D112AE83ED8}" destId="{993643FA-DC32-44B5-A055-4C6C768C3D88}" srcOrd="0" destOrd="0" presId="urn:microsoft.com/office/officeart/2005/8/layout/hierarchy3"/>
    <dgm:cxn modelId="{51B8DABC-0E39-4D7C-90B3-F33C5550B265}" type="presParOf" srcId="{83398FDC-94F1-4824-B44C-6D112AE83ED8}" destId="{88204DD2-3C9C-4B04-8DE5-D5736238035C}" srcOrd="1" destOrd="0" presId="urn:microsoft.com/office/officeart/2005/8/layout/hierarchy3"/>
    <dgm:cxn modelId="{64AF2577-BCDB-4033-97D0-9770C163116F}" type="presParOf" srcId="{83398FDC-94F1-4824-B44C-6D112AE83ED8}" destId="{065D42A8-FF5D-481E-99CE-1D7BCFDB15E8}" srcOrd="2" destOrd="0" presId="urn:microsoft.com/office/officeart/2005/8/layout/hierarchy3"/>
    <dgm:cxn modelId="{5D901660-E60A-4A46-9416-E7600B309772}" type="presParOf" srcId="{83398FDC-94F1-4824-B44C-6D112AE83ED8}" destId="{7CE1C1E3-7A47-4F55-92EA-AF8649D36C80}" srcOrd="3" destOrd="0" presId="urn:microsoft.com/office/officeart/2005/8/layout/hierarchy3"/>
    <dgm:cxn modelId="{F1948155-D303-43F4-A416-2002D3570F29}" type="presParOf" srcId="{83398FDC-94F1-4824-B44C-6D112AE83ED8}" destId="{2FF4667F-760F-482F-BA45-F8FD69446BA5}" srcOrd="4" destOrd="0" presId="urn:microsoft.com/office/officeart/2005/8/layout/hierarchy3"/>
    <dgm:cxn modelId="{400E9F6C-79D5-42C4-9C81-19C823A83E0C}" type="presParOf" srcId="{83398FDC-94F1-4824-B44C-6D112AE83ED8}" destId="{3C5D10B4-D99E-4C17-B817-394389A18ECD}" srcOrd="5" destOrd="0" presId="urn:microsoft.com/office/officeart/2005/8/layout/hierarchy3"/>
    <dgm:cxn modelId="{32CABF24-B612-4906-B85A-F78CAC3C78C6}" type="presParOf" srcId="{83398FDC-94F1-4824-B44C-6D112AE83ED8}" destId="{A2BB94AC-C04B-4639-B4CA-251194D16C09}" srcOrd="6" destOrd="0" presId="urn:microsoft.com/office/officeart/2005/8/layout/hierarchy3"/>
    <dgm:cxn modelId="{DAA2E504-9226-4E17-971A-F95986B92CC0}" type="presParOf" srcId="{83398FDC-94F1-4824-B44C-6D112AE83ED8}" destId="{5BD4698F-B1F0-4E7C-8E27-1E766BF7AC71}" srcOrd="7" destOrd="0" presId="urn:microsoft.com/office/officeart/2005/8/layout/hierarchy3"/>
    <dgm:cxn modelId="{B367372C-8F8E-425E-986A-AE2E37E018C9}" type="presParOf" srcId="{628278A6-B6E8-4DB0-855C-662D34613FFB}" destId="{DCEF1F00-11B9-4E1F-9BBD-43470DCDB368}" srcOrd="1" destOrd="0" presId="urn:microsoft.com/office/officeart/2005/8/layout/hierarchy3"/>
    <dgm:cxn modelId="{64C33201-3BDE-4EAD-8F49-E23319E6B253}" type="presParOf" srcId="{DCEF1F00-11B9-4E1F-9BBD-43470DCDB368}" destId="{23278FEC-8FD2-4ED1-8F6C-4146A4AF2AD7}" srcOrd="0" destOrd="0" presId="urn:microsoft.com/office/officeart/2005/8/layout/hierarchy3"/>
    <dgm:cxn modelId="{BFF35B4A-3074-41D3-8EFC-C520593B1F89}" type="presParOf" srcId="{23278FEC-8FD2-4ED1-8F6C-4146A4AF2AD7}" destId="{C93CBA89-A78F-402F-88B4-4957E8AB4215}" srcOrd="0" destOrd="0" presId="urn:microsoft.com/office/officeart/2005/8/layout/hierarchy3"/>
    <dgm:cxn modelId="{28BD597C-BC68-46CB-9FCD-F53D020F73F3}" type="presParOf" srcId="{23278FEC-8FD2-4ED1-8F6C-4146A4AF2AD7}" destId="{8DAAEB9F-DCC0-4147-924A-854AD99EDFF1}" srcOrd="1" destOrd="0" presId="urn:microsoft.com/office/officeart/2005/8/layout/hierarchy3"/>
    <dgm:cxn modelId="{3706525D-41AC-4D25-870E-1A0F6EB87D6A}" type="presParOf" srcId="{DCEF1F00-11B9-4E1F-9BBD-43470DCDB368}" destId="{EB280968-7668-41B6-BE28-425988763B04}" srcOrd="1" destOrd="0" presId="urn:microsoft.com/office/officeart/2005/8/layout/hierarchy3"/>
    <dgm:cxn modelId="{9137120D-FFAA-4467-AFE5-185738D4859D}" type="presParOf" srcId="{EB280968-7668-41B6-BE28-425988763B04}" destId="{8CB38A1F-CC5E-4733-8481-30DEE43052D6}" srcOrd="0" destOrd="0" presId="urn:microsoft.com/office/officeart/2005/8/layout/hierarchy3"/>
    <dgm:cxn modelId="{868175AE-1E52-4E93-8BBD-8FBB46522BDF}" type="presParOf" srcId="{EB280968-7668-41B6-BE28-425988763B04}" destId="{D5CD9EDD-2749-43A0-B8B0-EAFFF4A58E76}" srcOrd="1" destOrd="0" presId="urn:microsoft.com/office/officeart/2005/8/layout/hierarchy3"/>
    <dgm:cxn modelId="{75701DAB-20D3-48DF-B1DD-258E9101902F}" type="presParOf" srcId="{EB280968-7668-41B6-BE28-425988763B04}" destId="{E2B0CFAF-9252-4745-9CD8-86014AA388B4}" srcOrd="2" destOrd="0" presId="urn:microsoft.com/office/officeart/2005/8/layout/hierarchy3"/>
    <dgm:cxn modelId="{7BFF4E54-A50D-4635-8DD5-53E8CA2C635F}" type="presParOf" srcId="{EB280968-7668-41B6-BE28-425988763B04}" destId="{7A7C632C-58B1-4FEE-A826-3A91009FFD5D}" srcOrd="3" destOrd="0" presId="urn:microsoft.com/office/officeart/2005/8/layout/hierarchy3"/>
    <dgm:cxn modelId="{BAEBA466-95D6-4BF9-B670-1A4D5F59701F}" type="presParOf" srcId="{EB280968-7668-41B6-BE28-425988763B04}" destId="{6E480C75-8567-461F-B340-160F03995E0A}" srcOrd="4" destOrd="0" presId="urn:microsoft.com/office/officeart/2005/8/layout/hierarchy3"/>
    <dgm:cxn modelId="{C2B50F9F-5333-46B2-8C93-6661732E2A3C}" type="presParOf" srcId="{EB280968-7668-41B6-BE28-425988763B04}" destId="{AD52550D-7C86-4857-BC91-5C324ED59AA0}" srcOrd="5" destOrd="0" presId="urn:microsoft.com/office/officeart/2005/8/layout/hierarchy3"/>
    <dgm:cxn modelId="{77D8207A-E78C-4D01-8BC4-0D8F32BE07A2}" type="presParOf" srcId="{EB280968-7668-41B6-BE28-425988763B04}" destId="{6C268ACA-7E54-40F8-B3C8-3B80F732BD79}" srcOrd="6" destOrd="0" presId="urn:microsoft.com/office/officeart/2005/8/layout/hierarchy3"/>
    <dgm:cxn modelId="{8B3CAA7F-9432-401A-96A6-F820253237FE}" type="presParOf" srcId="{EB280968-7668-41B6-BE28-425988763B04}" destId="{D1B34C84-7644-4DA0-8932-CCF1548DC0BD}"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3D2D2-E191-49A7-B11A-F05FDE3BC1D6}">
      <dsp:nvSpPr>
        <dsp:cNvPr id="0" name=""/>
        <dsp:cNvSpPr/>
      </dsp:nvSpPr>
      <dsp:spPr>
        <a:xfrm>
          <a:off x="3571" y="2240822"/>
          <a:ext cx="1561703" cy="9370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2"/>
              </a:solidFill>
            </a:rPr>
            <a:t>Attention</a:t>
          </a:r>
          <a:endParaRPr lang="en-US" sz="2100" kern="1200" dirty="0">
            <a:solidFill>
              <a:schemeClr val="bg2"/>
            </a:solidFill>
          </a:endParaRPr>
        </a:p>
      </dsp:txBody>
      <dsp:txXfrm>
        <a:off x="31015" y="2268266"/>
        <a:ext cx="1506815" cy="882133"/>
      </dsp:txXfrm>
    </dsp:sp>
    <dsp:sp modelId="{5FFD5772-74CD-4C6C-AA96-834255A44039}">
      <dsp:nvSpPr>
        <dsp:cNvPr id="0" name=""/>
        <dsp:cNvSpPr/>
      </dsp:nvSpPr>
      <dsp:spPr>
        <a:xfrm>
          <a:off x="1721445" y="2515682"/>
          <a:ext cx="331081" cy="38730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21445" y="2593142"/>
        <a:ext cx="231757" cy="232382"/>
      </dsp:txXfrm>
    </dsp:sp>
    <dsp:sp modelId="{02C72960-09A1-46AE-8636-FE62246347B4}">
      <dsp:nvSpPr>
        <dsp:cNvPr id="0" name=""/>
        <dsp:cNvSpPr/>
      </dsp:nvSpPr>
      <dsp:spPr>
        <a:xfrm>
          <a:off x="2189956" y="2240822"/>
          <a:ext cx="1561703" cy="9370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2"/>
              </a:solidFill>
            </a:rPr>
            <a:t>Retention</a:t>
          </a:r>
          <a:endParaRPr lang="en-US" sz="2100" kern="1200" dirty="0">
            <a:solidFill>
              <a:schemeClr val="bg2"/>
            </a:solidFill>
          </a:endParaRPr>
        </a:p>
      </dsp:txBody>
      <dsp:txXfrm>
        <a:off x="2217400" y="2268266"/>
        <a:ext cx="1506815" cy="882133"/>
      </dsp:txXfrm>
    </dsp:sp>
    <dsp:sp modelId="{A0940853-FC9D-4573-A2B3-CFFFA085922F}">
      <dsp:nvSpPr>
        <dsp:cNvPr id="0" name=""/>
        <dsp:cNvSpPr/>
      </dsp:nvSpPr>
      <dsp:spPr>
        <a:xfrm>
          <a:off x="3907829" y="2515682"/>
          <a:ext cx="331081" cy="38730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907829" y="2593142"/>
        <a:ext cx="231757" cy="232382"/>
      </dsp:txXfrm>
    </dsp:sp>
    <dsp:sp modelId="{0BC53648-9914-4A3A-ABC9-F18190C00337}">
      <dsp:nvSpPr>
        <dsp:cNvPr id="0" name=""/>
        <dsp:cNvSpPr/>
      </dsp:nvSpPr>
      <dsp:spPr>
        <a:xfrm>
          <a:off x="4376340" y="2240822"/>
          <a:ext cx="1561703" cy="9370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2"/>
              </a:solidFill>
            </a:rPr>
            <a:t>Production</a:t>
          </a:r>
          <a:endParaRPr lang="en-US" sz="2100" kern="1200" dirty="0">
            <a:solidFill>
              <a:schemeClr val="bg2"/>
            </a:solidFill>
          </a:endParaRPr>
        </a:p>
      </dsp:txBody>
      <dsp:txXfrm>
        <a:off x="4403784" y="2268266"/>
        <a:ext cx="1506815" cy="882133"/>
      </dsp:txXfrm>
    </dsp:sp>
    <dsp:sp modelId="{EC5C98DF-3D16-4FE5-ACCC-FF4EB6752025}">
      <dsp:nvSpPr>
        <dsp:cNvPr id="0" name=""/>
        <dsp:cNvSpPr/>
      </dsp:nvSpPr>
      <dsp:spPr>
        <a:xfrm>
          <a:off x="6094214" y="2515682"/>
          <a:ext cx="331081" cy="38730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094214" y="2593142"/>
        <a:ext cx="231757" cy="232382"/>
      </dsp:txXfrm>
    </dsp:sp>
    <dsp:sp modelId="{533CA189-5C4C-4B93-80AF-7A4E8F3EABEE}">
      <dsp:nvSpPr>
        <dsp:cNvPr id="0" name=""/>
        <dsp:cNvSpPr/>
      </dsp:nvSpPr>
      <dsp:spPr>
        <a:xfrm>
          <a:off x="6562724" y="2240822"/>
          <a:ext cx="1561703" cy="9370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2"/>
              </a:solidFill>
            </a:rPr>
            <a:t>Motivation</a:t>
          </a:r>
          <a:endParaRPr lang="en-US" sz="2100" kern="1200" dirty="0">
            <a:solidFill>
              <a:schemeClr val="bg2"/>
            </a:solidFill>
          </a:endParaRPr>
        </a:p>
      </dsp:txBody>
      <dsp:txXfrm>
        <a:off x="6590168" y="2268266"/>
        <a:ext cx="1506815" cy="88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77080-FD1C-4590-A14F-4BBCDBDC5600}">
      <dsp:nvSpPr>
        <dsp:cNvPr id="0" name=""/>
        <dsp:cNvSpPr/>
      </dsp:nvSpPr>
      <dsp:spPr>
        <a:xfrm>
          <a:off x="2813" y="259113"/>
          <a:ext cx="3797337" cy="615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b="1" kern="1200" dirty="0" smtClean="0"/>
            <a:t>Pre-game activities</a:t>
          </a:r>
          <a:endParaRPr lang="en-US" sz="3100" kern="1200" dirty="0"/>
        </a:p>
      </dsp:txBody>
      <dsp:txXfrm>
        <a:off x="20852" y="277152"/>
        <a:ext cx="3761259" cy="579805"/>
      </dsp:txXfrm>
    </dsp:sp>
    <dsp:sp modelId="{993643FA-DC32-44B5-A055-4C6C768C3D88}">
      <dsp:nvSpPr>
        <dsp:cNvPr id="0" name=""/>
        <dsp:cNvSpPr/>
      </dsp:nvSpPr>
      <dsp:spPr>
        <a:xfrm>
          <a:off x="382546" y="874996"/>
          <a:ext cx="379733" cy="658848"/>
        </a:xfrm>
        <a:custGeom>
          <a:avLst/>
          <a:gdLst/>
          <a:ahLst/>
          <a:cxnLst/>
          <a:rect l="0" t="0" r="0" b="0"/>
          <a:pathLst>
            <a:path>
              <a:moveTo>
                <a:pt x="0" y="0"/>
              </a:moveTo>
              <a:lnTo>
                <a:pt x="0" y="658848"/>
              </a:lnTo>
              <a:lnTo>
                <a:pt x="379733" y="658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204DD2-3C9C-4B04-8DE5-D5736238035C}">
      <dsp:nvSpPr>
        <dsp:cNvPr id="0" name=""/>
        <dsp:cNvSpPr/>
      </dsp:nvSpPr>
      <dsp:spPr>
        <a:xfrm>
          <a:off x="762280" y="1121555"/>
          <a:ext cx="3054470" cy="8245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solidFill>
            </a:rPr>
            <a:t>Prediction essays</a:t>
          </a:r>
          <a:endParaRPr lang="en-US" sz="2500" kern="1200" dirty="0">
            <a:solidFill>
              <a:schemeClr val="bg2"/>
            </a:solidFill>
          </a:endParaRPr>
        </a:p>
      </dsp:txBody>
      <dsp:txXfrm>
        <a:off x="786431" y="1145706"/>
        <a:ext cx="3006168" cy="776278"/>
      </dsp:txXfrm>
    </dsp:sp>
    <dsp:sp modelId="{065D42A8-FF5D-481E-99CE-1D7BCFDB15E8}">
      <dsp:nvSpPr>
        <dsp:cNvPr id="0" name=""/>
        <dsp:cNvSpPr/>
      </dsp:nvSpPr>
      <dsp:spPr>
        <a:xfrm>
          <a:off x="382546" y="874996"/>
          <a:ext cx="379733" cy="1729988"/>
        </a:xfrm>
        <a:custGeom>
          <a:avLst/>
          <a:gdLst/>
          <a:ahLst/>
          <a:cxnLst/>
          <a:rect l="0" t="0" r="0" b="0"/>
          <a:pathLst>
            <a:path>
              <a:moveTo>
                <a:pt x="0" y="0"/>
              </a:moveTo>
              <a:lnTo>
                <a:pt x="0" y="1729988"/>
              </a:lnTo>
              <a:lnTo>
                <a:pt x="379733" y="17299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E1C1E3-7A47-4F55-92EA-AF8649D36C80}">
      <dsp:nvSpPr>
        <dsp:cNvPr id="0" name=""/>
        <dsp:cNvSpPr/>
      </dsp:nvSpPr>
      <dsp:spPr>
        <a:xfrm>
          <a:off x="762280" y="2192694"/>
          <a:ext cx="3054470" cy="8245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solidFill>
            </a:rPr>
            <a:t>Vocabulary activities</a:t>
          </a:r>
          <a:endParaRPr lang="en-US" sz="2500" kern="1200" dirty="0">
            <a:solidFill>
              <a:schemeClr val="bg2"/>
            </a:solidFill>
          </a:endParaRPr>
        </a:p>
      </dsp:txBody>
      <dsp:txXfrm>
        <a:off x="786431" y="2216845"/>
        <a:ext cx="3006168" cy="776278"/>
      </dsp:txXfrm>
    </dsp:sp>
    <dsp:sp modelId="{2FF4667F-760F-482F-BA45-F8FD69446BA5}">
      <dsp:nvSpPr>
        <dsp:cNvPr id="0" name=""/>
        <dsp:cNvSpPr/>
      </dsp:nvSpPr>
      <dsp:spPr>
        <a:xfrm>
          <a:off x="382546" y="874996"/>
          <a:ext cx="379733" cy="2801127"/>
        </a:xfrm>
        <a:custGeom>
          <a:avLst/>
          <a:gdLst/>
          <a:ahLst/>
          <a:cxnLst/>
          <a:rect l="0" t="0" r="0" b="0"/>
          <a:pathLst>
            <a:path>
              <a:moveTo>
                <a:pt x="0" y="0"/>
              </a:moveTo>
              <a:lnTo>
                <a:pt x="0" y="2801127"/>
              </a:lnTo>
              <a:lnTo>
                <a:pt x="379733" y="28011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5D10B4-D99E-4C17-B817-394389A18ECD}">
      <dsp:nvSpPr>
        <dsp:cNvPr id="0" name=""/>
        <dsp:cNvSpPr/>
      </dsp:nvSpPr>
      <dsp:spPr>
        <a:xfrm>
          <a:off x="762280" y="3263833"/>
          <a:ext cx="3054470" cy="8245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solidFill>
            </a:rPr>
            <a:t>Choosing the correct sentence</a:t>
          </a:r>
          <a:endParaRPr lang="en-US" sz="2500" kern="1200" dirty="0">
            <a:solidFill>
              <a:schemeClr val="bg2"/>
            </a:solidFill>
          </a:endParaRPr>
        </a:p>
      </dsp:txBody>
      <dsp:txXfrm>
        <a:off x="786431" y="3287984"/>
        <a:ext cx="3006168" cy="776278"/>
      </dsp:txXfrm>
    </dsp:sp>
    <dsp:sp modelId="{A2BB94AC-C04B-4639-B4CA-251194D16C09}">
      <dsp:nvSpPr>
        <dsp:cNvPr id="0" name=""/>
        <dsp:cNvSpPr/>
      </dsp:nvSpPr>
      <dsp:spPr>
        <a:xfrm>
          <a:off x="382546" y="874996"/>
          <a:ext cx="379733" cy="3872266"/>
        </a:xfrm>
        <a:custGeom>
          <a:avLst/>
          <a:gdLst/>
          <a:ahLst/>
          <a:cxnLst/>
          <a:rect l="0" t="0" r="0" b="0"/>
          <a:pathLst>
            <a:path>
              <a:moveTo>
                <a:pt x="0" y="0"/>
              </a:moveTo>
              <a:lnTo>
                <a:pt x="0" y="3872266"/>
              </a:lnTo>
              <a:lnTo>
                <a:pt x="379733" y="38722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4698F-B1F0-4E7C-8E27-1E766BF7AC71}">
      <dsp:nvSpPr>
        <dsp:cNvPr id="0" name=""/>
        <dsp:cNvSpPr/>
      </dsp:nvSpPr>
      <dsp:spPr>
        <a:xfrm>
          <a:off x="762280" y="4334973"/>
          <a:ext cx="3054470" cy="8245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solidFill>
            </a:rPr>
            <a:t>Recognizing grammar structures </a:t>
          </a:r>
          <a:endParaRPr lang="en-US" sz="2500" kern="1200" dirty="0">
            <a:solidFill>
              <a:schemeClr val="bg2"/>
            </a:solidFill>
          </a:endParaRPr>
        </a:p>
      </dsp:txBody>
      <dsp:txXfrm>
        <a:off x="786431" y="4359124"/>
        <a:ext cx="3006168" cy="776278"/>
      </dsp:txXfrm>
    </dsp:sp>
    <dsp:sp modelId="{C93CBA89-A78F-402F-88B4-4957E8AB4215}">
      <dsp:nvSpPr>
        <dsp:cNvPr id="0" name=""/>
        <dsp:cNvSpPr/>
      </dsp:nvSpPr>
      <dsp:spPr>
        <a:xfrm>
          <a:off x="4293267" y="259113"/>
          <a:ext cx="3828621" cy="615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b="1" kern="1200" dirty="0" smtClean="0"/>
            <a:t>Post-game activities</a:t>
          </a:r>
          <a:endParaRPr lang="en-US" sz="3100" kern="1200" dirty="0"/>
        </a:p>
      </dsp:txBody>
      <dsp:txXfrm>
        <a:off x="4311306" y="277152"/>
        <a:ext cx="3792543" cy="579805"/>
      </dsp:txXfrm>
    </dsp:sp>
    <dsp:sp modelId="{8CB38A1F-CC5E-4733-8481-30DEE43052D6}">
      <dsp:nvSpPr>
        <dsp:cNvPr id="0" name=""/>
        <dsp:cNvSpPr/>
      </dsp:nvSpPr>
      <dsp:spPr>
        <a:xfrm>
          <a:off x="4676130" y="874996"/>
          <a:ext cx="339436" cy="659568"/>
        </a:xfrm>
        <a:custGeom>
          <a:avLst/>
          <a:gdLst/>
          <a:ahLst/>
          <a:cxnLst/>
          <a:rect l="0" t="0" r="0" b="0"/>
          <a:pathLst>
            <a:path>
              <a:moveTo>
                <a:pt x="0" y="0"/>
              </a:moveTo>
              <a:lnTo>
                <a:pt x="0" y="659568"/>
              </a:lnTo>
              <a:lnTo>
                <a:pt x="339436" y="659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CD9EDD-2749-43A0-B8B0-EAFFF4A58E76}">
      <dsp:nvSpPr>
        <dsp:cNvPr id="0" name=""/>
        <dsp:cNvSpPr/>
      </dsp:nvSpPr>
      <dsp:spPr>
        <a:xfrm>
          <a:off x="5015566" y="1122275"/>
          <a:ext cx="3066194" cy="8245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solidFill>
            </a:rPr>
            <a:t>Students become teacher</a:t>
          </a:r>
          <a:endParaRPr lang="en-US" sz="2500" kern="1200" dirty="0">
            <a:solidFill>
              <a:schemeClr val="bg2"/>
            </a:solidFill>
          </a:endParaRPr>
        </a:p>
      </dsp:txBody>
      <dsp:txXfrm>
        <a:off x="5039717" y="1146426"/>
        <a:ext cx="3017892" cy="776278"/>
      </dsp:txXfrm>
    </dsp:sp>
    <dsp:sp modelId="{E2B0CFAF-9252-4745-9CD8-86014AA388B4}">
      <dsp:nvSpPr>
        <dsp:cNvPr id="0" name=""/>
        <dsp:cNvSpPr/>
      </dsp:nvSpPr>
      <dsp:spPr>
        <a:xfrm>
          <a:off x="4676130" y="874996"/>
          <a:ext cx="339436" cy="1730708"/>
        </a:xfrm>
        <a:custGeom>
          <a:avLst/>
          <a:gdLst/>
          <a:ahLst/>
          <a:cxnLst/>
          <a:rect l="0" t="0" r="0" b="0"/>
          <a:pathLst>
            <a:path>
              <a:moveTo>
                <a:pt x="0" y="0"/>
              </a:moveTo>
              <a:lnTo>
                <a:pt x="0" y="1730708"/>
              </a:lnTo>
              <a:lnTo>
                <a:pt x="339436" y="1730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7C632C-58B1-4FEE-A826-3A91009FFD5D}">
      <dsp:nvSpPr>
        <dsp:cNvPr id="0" name=""/>
        <dsp:cNvSpPr/>
      </dsp:nvSpPr>
      <dsp:spPr>
        <a:xfrm>
          <a:off x="5015566" y="2193414"/>
          <a:ext cx="3066194" cy="8245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solidFill>
            </a:rPr>
            <a:t>Creating a walkthrough</a:t>
          </a:r>
          <a:endParaRPr lang="en-US" sz="2500" kern="1200" dirty="0">
            <a:solidFill>
              <a:schemeClr val="bg2"/>
            </a:solidFill>
          </a:endParaRPr>
        </a:p>
      </dsp:txBody>
      <dsp:txXfrm>
        <a:off x="5039717" y="2217565"/>
        <a:ext cx="3017892" cy="776278"/>
      </dsp:txXfrm>
    </dsp:sp>
    <dsp:sp modelId="{6E480C75-8567-461F-B340-160F03995E0A}">
      <dsp:nvSpPr>
        <dsp:cNvPr id="0" name=""/>
        <dsp:cNvSpPr/>
      </dsp:nvSpPr>
      <dsp:spPr>
        <a:xfrm>
          <a:off x="4676130" y="874996"/>
          <a:ext cx="339436" cy="2801847"/>
        </a:xfrm>
        <a:custGeom>
          <a:avLst/>
          <a:gdLst/>
          <a:ahLst/>
          <a:cxnLst/>
          <a:rect l="0" t="0" r="0" b="0"/>
          <a:pathLst>
            <a:path>
              <a:moveTo>
                <a:pt x="0" y="0"/>
              </a:moveTo>
              <a:lnTo>
                <a:pt x="0" y="2801847"/>
              </a:lnTo>
              <a:lnTo>
                <a:pt x="339436" y="2801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52550D-7C86-4857-BC91-5C324ED59AA0}">
      <dsp:nvSpPr>
        <dsp:cNvPr id="0" name=""/>
        <dsp:cNvSpPr/>
      </dsp:nvSpPr>
      <dsp:spPr>
        <a:xfrm>
          <a:off x="5015566" y="3264553"/>
          <a:ext cx="3066194" cy="8245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solidFill>
            </a:rPr>
            <a:t>Creating a trailer about the game</a:t>
          </a:r>
          <a:endParaRPr lang="en-US" sz="2500" kern="1200" dirty="0">
            <a:solidFill>
              <a:schemeClr val="bg2"/>
            </a:solidFill>
          </a:endParaRPr>
        </a:p>
      </dsp:txBody>
      <dsp:txXfrm>
        <a:off x="5039717" y="3288704"/>
        <a:ext cx="3017892" cy="776278"/>
      </dsp:txXfrm>
    </dsp:sp>
    <dsp:sp modelId="{6C268ACA-7E54-40F8-B3C8-3B80F732BD79}">
      <dsp:nvSpPr>
        <dsp:cNvPr id="0" name=""/>
        <dsp:cNvSpPr/>
      </dsp:nvSpPr>
      <dsp:spPr>
        <a:xfrm>
          <a:off x="4676130" y="874996"/>
          <a:ext cx="339436" cy="3872986"/>
        </a:xfrm>
        <a:custGeom>
          <a:avLst/>
          <a:gdLst/>
          <a:ahLst/>
          <a:cxnLst/>
          <a:rect l="0" t="0" r="0" b="0"/>
          <a:pathLst>
            <a:path>
              <a:moveTo>
                <a:pt x="0" y="0"/>
              </a:moveTo>
              <a:lnTo>
                <a:pt x="0" y="3872986"/>
              </a:lnTo>
              <a:lnTo>
                <a:pt x="339436" y="38729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B34C84-7644-4DA0-8932-CCF1548DC0BD}">
      <dsp:nvSpPr>
        <dsp:cNvPr id="0" name=""/>
        <dsp:cNvSpPr/>
      </dsp:nvSpPr>
      <dsp:spPr>
        <a:xfrm>
          <a:off x="5015566" y="4335693"/>
          <a:ext cx="3066194" cy="8245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2"/>
              </a:solidFill>
            </a:rPr>
            <a:t>Rewriting the story </a:t>
          </a:r>
          <a:endParaRPr lang="en-US" sz="2500" kern="1200" dirty="0">
            <a:solidFill>
              <a:schemeClr val="bg2"/>
            </a:solidFill>
          </a:endParaRPr>
        </a:p>
      </dsp:txBody>
      <dsp:txXfrm>
        <a:off x="5039717" y="4359844"/>
        <a:ext cx="3017892" cy="7762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9/20/14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380108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year,</a:t>
            </a:r>
            <a:r>
              <a:rPr lang="en-US" baseline="0" dirty="0" smtClean="0"/>
              <a:t> several faculty at </a:t>
            </a:r>
            <a:r>
              <a:rPr lang="en-US" baseline="0" dirty="0" err="1" smtClean="0"/>
              <a:t>Ras</a:t>
            </a:r>
            <a:r>
              <a:rPr lang="en-US" baseline="0" dirty="0" smtClean="0"/>
              <a:t> Al </a:t>
            </a:r>
            <a:r>
              <a:rPr lang="en-US" baseline="0" dirty="0" err="1" smtClean="0"/>
              <a:t>Khaimah</a:t>
            </a:r>
            <a:r>
              <a:rPr lang="en-US" baseline="0" dirty="0" smtClean="0"/>
              <a:t> Women’s College have introduced adventure games to their students. The overall results were positive. The students are engaged and motivated to play the games. </a:t>
            </a:r>
          </a:p>
          <a:p>
            <a:r>
              <a:rPr lang="en-US" baseline="0" dirty="0" smtClean="0"/>
              <a:t>The average score on the first quiz was 27% and increased to 61% on the second quiz. The students improved their vocabulary knowledge by %34 some the students even received a 100% on the quiz. </a:t>
            </a:r>
            <a:endParaRPr lang="en-US" dirty="0" smtClean="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26</a:t>
            </a:fld>
            <a:endParaRPr lang="en-US"/>
          </a:p>
        </p:txBody>
      </p:sp>
    </p:spTree>
    <p:extLst>
      <p:ext uri="{BB962C8B-B14F-4D97-AF65-F5344CB8AC3E}">
        <p14:creationId xmlns:p14="http://schemas.microsoft.com/office/powerpoint/2010/main" val="19110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a:t>
            </a:r>
            <a:r>
              <a:rPr lang="en-US" baseline="0" dirty="0" smtClean="0"/>
              <a:t> have always had the challenge of keeping their students engaged in the classroom; however, since mobile technology has been introduced and become part of our everyday lives,</a:t>
            </a:r>
          </a:p>
          <a:p>
            <a:r>
              <a:rPr lang="en-US" baseline="0" dirty="0" smtClean="0"/>
              <a:t>The challenge of keeping students focused on the learning task has dramatically increased. </a:t>
            </a:r>
          </a:p>
          <a:p>
            <a:endParaRPr lang="en-US" baseline="0" dirty="0" smtClean="0"/>
          </a:p>
          <a:p>
            <a:r>
              <a:rPr lang="en-US" baseline="0" dirty="0" smtClean="0"/>
              <a:t>Facebook, Twitter, </a:t>
            </a:r>
            <a:r>
              <a:rPr lang="en-US" baseline="0" dirty="0" err="1" smtClean="0"/>
              <a:t>facebook</a:t>
            </a:r>
            <a:r>
              <a:rPr lang="en-US" baseline="0" dirty="0" smtClean="0"/>
              <a:t> have now been added to the many distractions a 21</a:t>
            </a:r>
            <a:r>
              <a:rPr lang="en-US" baseline="30000" dirty="0" smtClean="0"/>
              <a:t>st</a:t>
            </a:r>
            <a:r>
              <a:rPr lang="en-US" baseline="0" dirty="0" smtClean="0"/>
              <a:t> century student faces. </a:t>
            </a:r>
          </a:p>
          <a:p>
            <a:r>
              <a:rPr lang="en-US" baseline="0" dirty="0" smtClean="0"/>
              <a:t>Instead of reading, there was no engagement </a:t>
            </a:r>
          </a:p>
          <a:p>
            <a:endParaRPr lang="en-US" baseline="0" dirty="0" smtClean="0"/>
          </a:p>
          <a:p>
            <a:r>
              <a:rPr lang="en-US" baseline="0" dirty="0" smtClean="0"/>
              <a:t>There is no engagement, motivation or desire to read the text in front of them and they typically just wanted to watch movie version. </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16</a:t>
            </a:fld>
            <a:endParaRPr lang="en-US"/>
          </a:p>
        </p:txBody>
      </p:sp>
    </p:spTree>
    <p:extLst>
      <p:ext uri="{BB962C8B-B14F-4D97-AF65-F5344CB8AC3E}">
        <p14:creationId xmlns:p14="http://schemas.microsoft.com/office/powerpoint/2010/main" val="415319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MAREK</a:t>
            </a:r>
            <a:r>
              <a:rPr lang="en-US" baseline="0" dirty="0" smtClean="0"/>
              <a:t> </a:t>
            </a:r>
            <a:r>
              <a:rPr lang="en-US" baseline="0" dirty="0" err="1" smtClean="0"/>
              <a:t>bronstring</a:t>
            </a:r>
            <a:r>
              <a:rPr lang="en-US" baseline="0" dirty="0" smtClean="0"/>
              <a:t> (2012) states that adventure games can be “thoughtful, engaging and intelligent and provide some mental challenge” He also “focus on puzzle solving within a narrative framework, generally with few or no action elements.”</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a:p>
        </p:txBody>
      </p:sp>
    </p:spTree>
    <p:extLst>
      <p:ext uri="{BB962C8B-B14F-4D97-AF65-F5344CB8AC3E}">
        <p14:creationId xmlns:p14="http://schemas.microsoft.com/office/powerpoint/2010/main" val="281991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need to keep in mind</a:t>
            </a:r>
            <a:r>
              <a:rPr lang="en-US" baseline="0" dirty="0" smtClean="0"/>
              <a:t> several factors when identifying and effective game for their students:</a:t>
            </a:r>
          </a:p>
          <a:p>
            <a:endParaRPr lang="en-US" dirty="0" smtClean="0"/>
          </a:p>
          <a:p>
            <a:r>
              <a:rPr lang="en-US" dirty="0" smtClean="0"/>
              <a:t>Teachers</a:t>
            </a:r>
            <a:r>
              <a:rPr lang="en-US" baseline="0" dirty="0" smtClean="0"/>
              <a:t> typically don’t have time, the skills or the resources to develop a highly engaging, visually appealing game. Therefore necessary for them to use the games that already exist. </a:t>
            </a:r>
          </a:p>
          <a:p>
            <a:endParaRPr lang="en-US" baseline="0" dirty="0" smtClean="0"/>
          </a:p>
          <a:p>
            <a:r>
              <a:rPr lang="en-US" baseline="0" dirty="0" smtClean="0"/>
              <a:t>The language cannot be too high or too low </a:t>
            </a:r>
          </a:p>
          <a:p>
            <a:r>
              <a:rPr lang="en-US" baseline="0" dirty="0" smtClean="0"/>
              <a:t>If the language is too low, then there is nothing new for the students to learn and they may find it boring. If it is too high, then the student could become frustrated with the game and want to stop. </a:t>
            </a:r>
          </a:p>
          <a:p>
            <a:r>
              <a:rPr lang="en-US" baseline="0" dirty="0" smtClean="0"/>
              <a:t>Teacher needs to find the right balance between gibing them a task they can achieve and challenging them so they develop their language skills. </a:t>
            </a:r>
          </a:p>
          <a:p>
            <a:r>
              <a:rPr lang="en-US" baseline="0" dirty="0" smtClean="0"/>
              <a:t>The pronunciation should be clear. Subtitles are an additional asset. </a:t>
            </a:r>
          </a:p>
          <a:p>
            <a:r>
              <a:rPr lang="en-US" baseline="0" dirty="0" smtClean="0"/>
              <a:t>It should be a well-designed game so that it is a challenge, but not so challenging that the player stops playing. </a:t>
            </a:r>
          </a:p>
          <a:p>
            <a:r>
              <a:rPr lang="en-US" baseline="0" dirty="0" smtClean="0"/>
              <a:t>You do want to ensure that the language is not archaic or too colloquial. </a:t>
            </a:r>
          </a:p>
          <a:p>
            <a:endParaRPr lang="en-US" baseline="0" dirty="0" smtClean="0"/>
          </a:p>
          <a:p>
            <a:r>
              <a:rPr lang="en-US" baseline="0" dirty="0" smtClean="0"/>
              <a:t>The player needs to find things like a gnome and a machete. These words would not be in my list of top 1000 words to teach. The students can simply use the hint button to help them through this stage of the game. </a:t>
            </a:r>
          </a:p>
          <a:p>
            <a:endParaRPr lang="en-US" baseline="0" dirty="0" smtClean="0"/>
          </a:p>
          <a:p>
            <a:r>
              <a:rPr lang="en-US" baseline="0" dirty="0" smtClean="0"/>
              <a:t>Play the game several times yourself. Be familiar. This is not only includes the vocabulary, but the grammatical structures and the colloquial phrases used.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a:p>
        </p:txBody>
      </p:sp>
    </p:spTree>
    <p:extLst>
      <p:ext uri="{BB962C8B-B14F-4D97-AF65-F5344CB8AC3E}">
        <p14:creationId xmlns:p14="http://schemas.microsoft.com/office/powerpoint/2010/main" val="19110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need to keep in mind</a:t>
            </a:r>
            <a:r>
              <a:rPr lang="en-US" baseline="0" dirty="0" smtClean="0"/>
              <a:t> several factors when identifying and effective game for their students:</a:t>
            </a:r>
          </a:p>
          <a:p>
            <a:endParaRPr lang="en-US" dirty="0" smtClean="0"/>
          </a:p>
          <a:p>
            <a:r>
              <a:rPr lang="en-US" dirty="0" smtClean="0"/>
              <a:t>Teachers</a:t>
            </a:r>
            <a:r>
              <a:rPr lang="en-US" baseline="0" dirty="0" smtClean="0"/>
              <a:t> typically don’t have time, the skills or the resources to develop a highly engaging, visually appealing game. Therefore necessary for them to use the games that already exist. </a:t>
            </a:r>
          </a:p>
          <a:p>
            <a:endParaRPr lang="en-US" baseline="0" dirty="0" smtClean="0"/>
          </a:p>
          <a:p>
            <a:r>
              <a:rPr lang="en-US" baseline="0" dirty="0" smtClean="0"/>
              <a:t>The language cannot be too high or too low </a:t>
            </a:r>
          </a:p>
          <a:p>
            <a:r>
              <a:rPr lang="en-US" baseline="0" dirty="0" smtClean="0"/>
              <a:t>If the language is too low, then there is nothing new for the students to learn and they may find it boring. If it is too high, then the student could become frustrated with the game and want to stop. </a:t>
            </a:r>
          </a:p>
          <a:p>
            <a:r>
              <a:rPr lang="en-US" baseline="0" dirty="0" smtClean="0"/>
              <a:t>Teacher needs to find the right balance between gibing them a task they can achieve and challenging them so they develop their language skills. </a:t>
            </a:r>
          </a:p>
          <a:p>
            <a:r>
              <a:rPr lang="en-US" baseline="0" dirty="0" smtClean="0"/>
              <a:t>The pronunciation should be clear. Subtitles are an additional asset. </a:t>
            </a:r>
          </a:p>
          <a:p>
            <a:r>
              <a:rPr lang="en-US" baseline="0" dirty="0" smtClean="0"/>
              <a:t>It should be a well-designed game so that it is a challenge, but not so challenging that the player stops playing. </a:t>
            </a:r>
          </a:p>
          <a:p>
            <a:r>
              <a:rPr lang="en-US" baseline="0" dirty="0" smtClean="0"/>
              <a:t>You do want to ensure that the language is not archaic or too colloquial. </a:t>
            </a:r>
          </a:p>
          <a:p>
            <a:endParaRPr lang="en-US" baseline="0" dirty="0" smtClean="0"/>
          </a:p>
          <a:p>
            <a:r>
              <a:rPr lang="en-US" baseline="0" dirty="0" smtClean="0"/>
              <a:t>The player needs to find things like a gnome and a machete. These words would not be in my list of top 1000 words to teach. The students can simply use the hint button to help them through this stage of the game. </a:t>
            </a:r>
          </a:p>
          <a:p>
            <a:endParaRPr lang="en-US" baseline="0" dirty="0" smtClean="0"/>
          </a:p>
          <a:p>
            <a:r>
              <a:rPr lang="en-US" baseline="0" dirty="0" smtClean="0"/>
              <a:t>Play the game several times yourself. Be familiar. This is not only includes the vocabulary, but the grammatical structures and the colloquial phrases used.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a:p>
        </p:txBody>
      </p:sp>
    </p:spTree>
    <p:extLst>
      <p:ext uri="{BB962C8B-B14F-4D97-AF65-F5344CB8AC3E}">
        <p14:creationId xmlns:p14="http://schemas.microsoft.com/office/powerpoint/2010/main" val="19110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also necessary to take your students’ interests into consideration. Working primarily at a women’s college, I tend to look for games that have a fantasy or romantic element in them because these are story</a:t>
            </a:r>
          </a:p>
          <a:p>
            <a:r>
              <a:rPr lang="en-US" baseline="0" dirty="0" smtClean="0"/>
              <a:t>Lines that consistently interest my students. </a:t>
            </a:r>
          </a:p>
          <a:p>
            <a:r>
              <a:rPr lang="en-US" baseline="0" dirty="0" smtClean="0"/>
              <a:t>Our female students were excited to play this game and thought the story was entertaining. I am not sure how interesting game would be for a middle-aged group of men or women in other cultural settings. </a:t>
            </a:r>
          </a:p>
          <a:p>
            <a:r>
              <a:rPr lang="en-US" baseline="0" dirty="0" smtClean="0"/>
              <a:t>For male students, I would definitely choose something different, maybe with more action and less romance. </a:t>
            </a:r>
          </a:p>
          <a:p>
            <a:r>
              <a:rPr lang="en-US" baseline="0" dirty="0" err="1" smtClean="0"/>
              <a:t>Picturelarin</a:t>
            </a:r>
            <a:r>
              <a:rPr lang="en-US" baseline="0" dirty="0" smtClean="0"/>
              <a:t> </a:t>
            </a:r>
            <a:r>
              <a:rPr lang="en-US" baseline="0" dirty="0" err="1" smtClean="0"/>
              <a:t>altina</a:t>
            </a:r>
            <a:r>
              <a:rPr lang="en-US" baseline="0" dirty="0" smtClean="0"/>
              <a:t> </a:t>
            </a:r>
            <a:r>
              <a:rPr lang="en-US" baseline="0" dirty="0" err="1" smtClean="0"/>
              <a:t>yaz</a:t>
            </a:r>
            <a:r>
              <a:rPr lang="en-US" baseline="0" dirty="0" smtClean="0"/>
              <a:t> </a:t>
            </a:r>
            <a:r>
              <a:rPr lang="en-US" baseline="0" dirty="0" err="1" smtClean="0"/>
              <a:t>ilkine</a:t>
            </a:r>
            <a:r>
              <a:rPr lang="en-US" baseline="0" dirty="0" smtClean="0"/>
              <a:t> fantasy and romantic , for men more action and less romantic </a:t>
            </a:r>
          </a:p>
          <a:p>
            <a:r>
              <a:rPr lang="en-US" baseline="0" dirty="0" smtClean="0"/>
              <a:t>You want to make sure that the game would be interesting for your group of students. One game might be great for one group, but disastrously with another. </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a:p>
        </p:txBody>
      </p:sp>
    </p:spTree>
    <p:extLst>
      <p:ext uri="{BB962C8B-B14F-4D97-AF65-F5344CB8AC3E}">
        <p14:creationId xmlns:p14="http://schemas.microsoft.com/office/powerpoint/2010/main" val="135307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a:p>
        </p:txBody>
      </p:sp>
    </p:spTree>
    <p:extLst>
      <p:ext uri="{BB962C8B-B14F-4D97-AF65-F5344CB8AC3E}">
        <p14:creationId xmlns:p14="http://schemas.microsoft.com/office/powerpoint/2010/main" val="19110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was the first time after two years of teaching in the foundations </a:t>
            </a:r>
            <a:r>
              <a:rPr lang="en-US" baseline="0" dirty="0" err="1" smtClean="0"/>
              <a:t>programme</a:t>
            </a:r>
            <a:r>
              <a:rPr lang="en-US" baseline="0" dirty="0" smtClean="0"/>
              <a:t> that the students didn’t want to take a break. Not one of the 22 students turned away from their computers for their computers for their 10 minute break.</a:t>
            </a:r>
          </a:p>
          <a:p>
            <a:r>
              <a:rPr lang="en-US" baseline="0" dirty="0" smtClean="0"/>
              <a:t>One group took notes while the other simply played the game. After they finished, they were given a vocabulary test. Both groups learned new words due to playing the game.  </a:t>
            </a:r>
            <a:endParaRPr lang="en-US" dirty="0" smtClean="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24</a:t>
            </a:fld>
            <a:endParaRPr lang="en-US"/>
          </a:p>
        </p:txBody>
      </p:sp>
    </p:spTree>
    <p:extLst>
      <p:ext uri="{BB962C8B-B14F-4D97-AF65-F5344CB8AC3E}">
        <p14:creationId xmlns:p14="http://schemas.microsoft.com/office/powerpoint/2010/main" val="191106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was the first time after two years of teaching in the foundations </a:t>
            </a:r>
            <a:r>
              <a:rPr lang="en-US" baseline="0" dirty="0" err="1" smtClean="0"/>
              <a:t>programme</a:t>
            </a:r>
            <a:r>
              <a:rPr lang="en-US" baseline="0" dirty="0" smtClean="0"/>
              <a:t> that the students didn’t want to take a break. Not one of the 22 students turned away from their computers for their computers for their 10 minute break.</a:t>
            </a:r>
          </a:p>
          <a:p>
            <a:r>
              <a:rPr lang="en-US" baseline="0" dirty="0" smtClean="0"/>
              <a:t>One group took notes while the other simply played the game. After they finished, they were given a vocabulary test. Both groups learned new words due to playing the game.  </a:t>
            </a:r>
            <a:endParaRPr lang="en-US" dirty="0" smtClean="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25</a:t>
            </a:fld>
            <a:endParaRPr lang="en-US"/>
          </a:p>
        </p:txBody>
      </p:sp>
    </p:spTree>
    <p:extLst>
      <p:ext uri="{BB962C8B-B14F-4D97-AF65-F5344CB8AC3E}">
        <p14:creationId xmlns:p14="http://schemas.microsoft.com/office/powerpoint/2010/main" val="19110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3335-6331-4872-A8B7-ECD55539F4D0}"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endParaRPr lang="en-US"/>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3335-6331-4872-A8B7-ECD55539F4D0}"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3335-6331-4872-A8B7-ECD55539F4D0}" type="datetimeFigureOut">
              <a:rPr lang="en-US" smtClean="0"/>
              <a:t>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9/20/14</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gif"/><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Instructional Gaming: Exploring Social and Cognitive Benefits for ESL Learners</a:t>
            </a:r>
          </a:p>
        </p:txBody>
      </p:sp>
      <p:sp>
        <p:nvSpPr>
          <p:cNvPr id="3" name="Subtitle 2"/>
          <p:cNvSpPr>
            <a:spLocks noGrp="1"/>
          </p:cNvSpPr>
          <p:nvPr>
            <p:ph type="subTitle" idx="1"/>
          </p:nvPr>
        </p:nvSpPr>
        <p:spPr/>
        <p:txBody>
          <a:bodyPr/>
          <a:lstStyle/>
          <a:p>
            <a:pPr>
              <a:spcBef>
                <a:spcPts val="600"/>
              </a:spcBef>
            </a:pPr>
            <a:r>
              <a:rPr lang="en-US" b="1" dirty="0" smtClean="0"/>
              <a:t>Jessica L </a:t>
            </a:r>
            <a:r>
              <a:rPr lang="en-US" b="1" dirty="0"/>
              <a:t>Barron</a:t>
            </a:r>
          </a:p>
          <a:p>
            <a:pPr>
              <a:spcBef>
                <a:spcPts val="600"/>
              </a:spcBef>
            </a:pPr>
            <a:r>
              <a:rPr lang="en-US" b="1" dirty="0" err="1"/>
              <a:t>Bekir</a:t>
            </a:r>
            <a:r>
              <a:rPr lang="en-US" b="1" dirty="0"/>
              <a:t> </a:t>
            </a:r>
            <a:r>
              <a:rPr lang="en-US" b="1" dirty="0" err="1"/>
              <a:t>Mugayitoglu</a:t>
            </a:r>
            <a:r>
              <a:rPr lang="en-US" b="1" dirty="0"/>
              <a:t> </a:t>
            </a:r>
            <a:endParaRPr lang="en-US" b="1" dirty="0" smtClean="0"/>
          </a:p>
          <a:p>
            <a:pPr>
              <a:spcBef>
                <a:spcPts val="600"/>
              </a:spcBef>
            </a:pPr>
            <a:r>
              <a:rPr lang="en-US" i="1" dirty="0" smtClean="0"/>
              <a:t>Duquesne University</a:t>
            </a:r>
            <a:endParaRPr lang="en-US" i="1" dirty="0"/>
          </a:p>
          <a:p>
            <a:endParaRPr lang="en-US"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174" r="25174"/>
          <a:stretch>
            <a:fillRect/>
          </a:stretch>
        </p:blipFill>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2"/>
                </a:solidFill>
              </a:rPr>
              <a:t>Console Video Games</a:t>
            </a:r>
            <a:endParaRPr lang="en-US" sz="4400" dirty="0">
              <a:solidFill>
                <a:schemeClr val="bg2"/>
              </a:solidFill>
            </a:endParaRPr>
          </a:p>
        </p:txBody>
      </p:sp>
      <p:sp>
        <p:nvSpPr>
          <p:cNvPr id="3" name="Content Placeholder 2"/>
          <p:cNvSpPr>
            <a:spLocks noGrp="1"/>
          </p:cNvSpPr>
          <p:nvPr>
            <p:ph idx="1"/>
          </p:nvPr>
        </p:nvSpPr>
        <p:spPr/>
        <p:txBody>
          <a:bodyPr>
            <a:normAutofit/>
          </a:bodyPr>
          <a:lstStyle/>
          <a:p>
            <a:r>
              <a:rPr lang="en-US" dirty="0" smtClean="0"/>
              <a:t>Consoles include </a:t>
            </a:r>
            <a:r>
              <a:rPr lang="en-US" dirty="0" err="1" smtClean="0"/>
              <a:t>Playstation</a:t>
            </a:r>
            <a:r>
              <a:rPr lang="en-US" dirty="0" smtClean="0"/>
              <a:t>, Xbox, </a:t>
            </a:r>
            <a:r>
              <a:rPr lang="en-US" dirty="0"/>
              <a:t>N</a:t>
            </a:r>
            <a:r>
              <a:rPr lang="en-US" dirty="0" smtClean="0"/>
              <a:t>intendo Wii</a:t>
            </a:r>
          </a:p>
          <a:p>
            <a:r>
              <a:rPr lang="en-US" dirty="0" smtClean="0"/>
              <a:t>Robust games with a variety of gaming options</a:t>
            </a:r>
          </a:p>
          <a:p>
            <a:r>
              <a:rPr lang="en-US" dirty="0" smtClean="0"/>
              <a:t>Consoles offer games </a:t>
            </a:r>
            <a:r>
              <a:rPr lang="en-US" dirty="0"/>
              <a:t>that encourage </a:t>
            </a:r>
            <a:r>
              <a:rPr lang="en-US" dirty="0" err="1" smtClean="0"/>
              <a:t>kinesthetics</a:t>
            </a:r>
            <a:endParaRPr lang="en-US" dirty="0" smtClean="0"/>
          </a:p>
          <a:p>
            <a:r>
              <a:rPr lang="en-US" dirty="0" smtClean="0"/>
              <a:t>Hardware and games can be expensive, and are not portable</a:t>
            </a:r>
          </a:p>
          <a:p>
            <a:pPr marL="0" indent="0" algn="ctr">
              <a:buNone/>
            </a:pPr>
            <a:endParaRPr lang="en-US" dirty="0"/>
          </a:p>
          <a:p>
            <a:pPr marL="0" indent="0" algn="ctr">
              <a:buNone/>
            </a:pPr>
            <a:r>
              <a:rPr lang="en-US" dirty="0" smtClean="0"/>
              <a:t>New </a:t>
            </a:r>
            <a:r>
              <a:rPr lang="en-US" dirty="0"/>
              <a:t>stimuli compel kids to learn using new methods, work in unfamiliar contexts, or challenge and upend long-held </a:t>
            </a:r>
            <a:r>
              <a:rPr lang="en-US" dirty="0" smtClean="0"/>
              <a:t>preconceptions.</a:t>
            </a:r>
          </a:p>
          <a:p>
            <a:pPr marL="0" indent="0" algn="ctr">
              <a:spcBef>
                <a:spcPts val="0"/>
              </a:spcBef>
              <a:buNone/>
            </a:pPr>
            <a:r>
              <a:rPr lang="en-US" b="1" dirty="0"/>
              <a:t> Nina </a:t>
            </a:r>
            <a:r>
              <a:rPr lang="en-US" b="1" dirty="0" smtClean="0"/>
              <a:t>Holmberg, Discovery.com</a:t>
            </a:r>
            <a:endParaRPr lang="en-US" b="1" dirty="0"/>
          </a:p>
        </p:txBody>
      </p:sp>
      <p:pic>
        <p:nvPicPr>
          <p:cNvPr id="5" name="Picture 2" descr="C:\Users\Jessica\AppData\Local\Microsoft\Windows\Temporary Internet Files\Content.IE5\55FIAW8G\MC90044142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995" y="1908087"/>
            <a:ext cx="1484469" cy="148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8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pcgamer.com/files/2012/03/Portal-2-puzzle-creator-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64" y="793473"/>
            <a:ext cx="6246195" cy="3513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http://www.thegamingpixelshow.com/wp-content/uploads/2013/09/8N2eLLV-Img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1157" y="2921413"/>
            <a:ext cx="6350492" cy="3572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619399" y="4489892"/>
            <a:ext cx="3123097" cy="830997"/>
          </a:xfrm>
          <a:prstGeom prst="rect">
            <a:avLst/>
          </a:prstGeom>
          <a:noFill/>
        </p:spPr>
        <p:txBody>
          <a:bodyPr wrap="square" rtlCol="0">
            <a:spAutoFit/>
          </a:bodyPr>
          <a:lstStyle/>
          <a:p>
            <a:r>
              <a:rPr lang="en-US" sz="2400" b="1" dirty="0" smtClean="0"/>
              <a:t>Portal 2, </a:t>
            </a:r>
            <a:r>
              <a:rPr lang="en-US" sz="2400" b="1" dirty="0" err="1" smtClean="0"/>
              <a:t>Playstation</a:t>
            </a:r>
            <a:r>
              <a:rPr lang="en-US" sz="2400" b="1" dirty="0" smtClean="0"/>
              <a:t> 3</a:t>
            </a:r>
            <a:endParaRPr lang="en-US" sz="2400" b="1" dirty="0"/>
          </a:p>
        </p:txBody>
      </p:sp>
      <p:sp>
        <p:nvSpPr>
          <p:cNvPr id="3" name="TextBox 2"/>
          <p:cNvSpPr txBox="1"/>
          <p:nvPr/>
        </p:nvSpPr>
        <p:spPr>
          <a:xfrm>
            <a:off x="8004313" y="2451652"/>
            <a:ext cx="4187687" cy="461665"/>
          </a:xfrm>
          <a:prstGeom prst="rect">
            <a:avLst/>
          </a:prstGeom>
          <a:noFill/>
        </p:spPr>
        <p:txBody>
          <a:bodyPr wrap="square" rtlCol="0">
            <a:spAutoFit/>
          </a:bodyPr>
          <a:lstStyle/>
          <a:p>
            <a:r>
              <a:rPr lang="en-US" sz="2400" b="1" dirty="0" smtClean="0"/>
              <a:t>Wii Sports, Nintendo Wii</a:t>
            </a:r>
            <a:endParaRPr lang="en-US" sz="2400" b="1" dirty="0"/>
          </a:p>
        </p:txBody>
      </p:sp>
    </p:spTree>
    <p:extLst>
      <p:ext uri="{BB962C8B-B14F-4D97-AF65-F5344CB8AC3E}">
        <p14:creationId xmlns:p14="http://schemas.microsoft.com/office/powerpoint/2010/main" val="146567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2"/>
                </a:solidFill>
              </a:rPr>
              <a:t>PC Video Games</a:t>
            </a:r>
            <a:endParaRPr lang="en-US" sz="4400" dirty="0">
              <a:solidFill>
                <a:schemeClr val="bg2"/>
              </a:solidFill>
            </a:endParaRPr>
          </a:p>
        </p:txBody>
      </p:sp>
      <p:sp>
        <p:nvSpPr>
          <p:cNvPr id="3" name="Content Placeholder 2"/>
          <p:cNvSpPr>
            <a:spLocks noGrp="1"/>
          </p:cNvSpPr>
          <p:nvPr>
            <p:ph idx="1"/>
          </p:nvPr>
        </p:nvSpPr>
        <p:spPr/>
        <p:txBody>
          <a:bodyPr>
            <a:normAutofit/>
          </a:bodyPr>
          <a:lstStyle/>
          <a:p>
            <a:r>
              <a:rPr lang="en-US" dirty="0"/>
              <a:t>C</a:t>
            </a:r>
            <a:r>
              <a:rPr lang="en-US" dirty="0" smtClean="0"/>
              <a:t>an be played on any Personal Computer</a:t>
            </a:r>
          </a:p>
          <a:p>
            <a:r>
              <a:rPr lang="en-US" dirty="0" smtClean="0"/>
              <a:t>Easy to manage and deploy on a local network</a:t>
            </a:r>
          </a:p>
          <a:p>
            <a:r>
              <a:rPr lang="en-US" dirty="0" smtClean="0"/>
              <a:t>Allows for flexibility and multi-player experience</a:t>
            </a:r>
          </a:p>
          <a:p>
            <a:r>
              <a:rPr lang="en-US" dirty="0" smtClean="0"/>
              <a:t>Many mainstream games (specifically for entertainment) release educational versions at a discount to schools and instructors</a:t>
            </a:r>
          </a:p>
          <a:p>
            <a:pPr marL="0" indent="0" algn="ctr">
              <a:buNone/>
            </a:pPr>
            <a:r>
              <a:rPr lang="en-US" dirty="0" smtClean="0"/>
              <a:t>Created </a:t>
            </a:r>
            <a:r>
              <a:rPr lang="en-US" dirty="0"/>
              <a:t>by teachers for classroom use and officially supported by </a:t>
            </a:r>
            <a:r>
              <a:rPr lang="en-US" dirty="0" err="1"/>
              <a:t>Mojang</a:t>
            </a:r>
            <a:r>
              <a:rPr lang="en-US" dirty="0"/>
              <a:t>, the company behind </a:t>
            </a:r>
            <a:r>
              <a:rPr lang="en-US" dirty="0" err="1"/>
              <a:t>Minecraft</a:t>
            </a:r>
            <a:r>
              <a:rPr lang="en-US" dirty="0"/>
              <a:t>, </a:t>
            </a:r>
            <a:r>
              <a:rPr lang="en-US" dirty="0" err="1"/>
              <a:t>MinecraftEdu</a:t>
            </a:r>
            <a:r>
              <a:rPr lang="en-US" dirty="0"/>
              <a:t> contains a set of powerful yet simple tools to fine-tune the </a:t>
            </a:r>
            <a:r>
              <a:rPr lang="en-US" dirty="0" err="1"/>
              <a:t>Minecraft</a:t>
            </a:r>
            <a:r>
              <a:rPr lang="en-US" dirty="0"/>
              <a:t> experience for learning. </a:t>
            </a:r>
            <a:endParaRPr lang="en-US" dirty="0" smtClean="0"/>
          </a:p>
          <a:p>
            <a:pPr marL="0" indent="0" algn="ctr">
              <a:spcBef>
                <a:spcPts val="0"/>
              </a:spcBef>
              <a:buNone/>
            </a:pPr>
            <a:r>
              <a:rPr lang="en-US" b="1" dirty="0" smtClean="0"/>
              <a:t>~Minecraft.edu</a:t>
            </a:r>
            <a:endParaRPr lang="en-US" b="1" dirty="0"/>
          </a:p>
        </p:txBody>
      </p:sp>
      <p:pic>
        <p:nvPicPr>
          <p:cNvPr id="9218" name="Picture 2" descr="C:\Users\Jessica\AppData\Local\Microsoft\Windows\Temporary Internet Files\Content.IE5\M94KU1C8\MC9004315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836" y="1785845"/>
            <a:ext cx="1235651" cy="123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99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bcdn-sphotos-a-a.akamaihd.net/hphotos-ak-ash3/577723_3595255313747_494753742_n.jpg"/>
          <p:cNvPicPr>
            <a:picLocks noChangeAspect="1" noChangeArrowheads="1"/>
          </p:cNvPicPr>
          <p:nvPr/>
        </p:nvPicPr>
        <p:blipFill rotWithShape="1">
          <a:blip r:embed="rId2">
            <a:extLst>
              <a:ext uri="{28A0092B-C50C-407E-A947-70E740481C1C}">
                <a14:useLocalDpi xmlns:a14="http://schemas.microsoft.com/office/drawing/2010/main" val="0"/>
              </a:ext>
            </a:extLst>
          </a:blip>
          <a:srcRect l="13650" t="7753" r="12818" b="-2282"/>
          <a:stretch/>
        </p:blipFill>
        <p:spPr bwMode="auto">
          <a:xfrm>
            <a:off x="427382" y="705677"/>
            <a:ext cx="5398317" cy="3694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http://images.g4tv.com/rimg_606x0/ImageDb3/300382_l/e3-2012-simcity-screensho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929" y="2950265"/>
            <a:ext cx="6168467" cy="3471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427382" y="4558748"/>
            <a:ext cx="3631096" cy="461665"/>
          </a:xfrm>
          <a:prstGeom prst="rect">
            <a:avLst/>
          </a:prstGeom>
          <a:noFill/>
        </p:spPr>
        <p:txBody>
          <a:bodyPr wrap="square" rtlCol="0">
            <a:spAutoFit/>
          </a:bodyPr>
          <a:lstStyle/>
          <a:p>
            <a:r>
              <a:rPr lang="en-US" sz="2400" b="1" dirty="0" smtClean="0"/>
              <a:t>MineCraft.edu</a:t>
            </a:r>
            <a:endParaRPr lang="en-US" sz="2400" b="1" dirty="0"/>
          </a:p>
        </p:txBody>
      </p:sp>
      <p:sp>
        <p:nvSpPr>
          <p:cNvPr id="4" name="TextBox 3"/>
          <p:cNvSpPr txBox="1"/>
          <p:nvPr/>
        </p:nvSpPr>
        <p:spPr>
          <a:xfrm>
            <a:off x="7425223" y="2321867"/>
            <a:ext cx="4452730" cy="461665"/>
          </a:xfrm>
          <a:prstGeom prst="rect">
            <a:avLst/>
          </a:prstGeom>
          <a:noFill/>
        </p:spPr>
        <p:txBody>
          <a:bodyPr wrap="square" rtlCol="0">
            <a:spAutoFit/>
          </a:bodyPr>
          <a:lstStyle/>
          <a:p>
            <a:r>
              <a:rPr lang="en-US" sz="2400" b="1" dirty="0" smtClean="0"/>
              <a:t>SimCity Pollution Challenge</a:t>
            </a:r>
            <a:endParaRPr lang="en-US" sz="2400" b="1" dirty="0"/>
          </a:p>
        </p:txBody>
      </p:sp>
    </p:spTree>
    <p:extLst>
      <p:ext uri="{BB962C8B-B14F-4D97-AF65-F5344CB8AC3E}">
        <p14:creationId xmlns:p14="http://schemas.microsoft.com/office/powerpoint/2010/main" val="399384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365" y="715617"/>
            <a:ext cx="10813774" cy="3046988"/>
          </a:xfrm>
          <a:prstGeom prst="rect">
            <a:avLst/>
          </a:prstGeom>
          <a:noFill/>
        </p:spPr>
        <p:txBody>
          <a:bodyPr wrap="square" rtlCol="0">
            <a:spAutoFit/>
          </a:bodyPr>
          <a:lstStyle/>
          <a:p>
            <a:pPr algn="ctr"/>
            <a:r>
              <a:rPr lang="en-US" sz="2800" b="1" dirty="0" smtClean="0"/>
              <a:t>References</a:t>
            </a:r>
          </a:p>
          <a:p>
            <a:pPr algn="ctr"/>
            <a:endParaRPr lang="en-US" sz="2800" b="1" dirty="0"/>
          </a:p>
          <a:p>
            <a:pPr marL="457200" marR="0" indent="-457200">
              <a:spcBef>
                <a:spcPts val="0"/>
              </a:spcBef>
              <a:spcAft>
                <a:spcPts val="0"/>
              </a:spcAft>
            </a:pPr>
            <a:r>
              <a:rPr lang="en-US" dirty="0" err="1"/>
              <a:t>Barab</a:t>
            </a:r>
            <a:r>
              <a:rPr lang="en-US" dirty="0"/>
              <a:t>, S. A., </a:t>
            </a:r>
            <a:r>
              <a:rPr lang="en-US" dirty="0" err="1"/>
              <a:t>Gresalfi</a:t>
            </a:r>
            <a:r>
              <a:rPr lang="en-US" dirty="0"/>
              <a:t>, M., </a:t>
            </a:r>
            <a:r>
              <a:rPr lang="en-US" dirty="0" err="1"/>
              <a:t>Arici</a:t>
            </a:r>
            <a:r>
              <a:rPr lang="en-US" dirty="0"/>
              <a:t>, A., </a:t>
            </a:r>
            <a:r>
              <a:rPr lang="en-US" dirty="0" err="1"/>
              <a:t>Pettyjohn</a:t>
            </a:r>
            <a:r>
              <a:rPr lang="en-US" dirty="0"/>
              <a:t>, P., &amp; Ingram-Goble, A. (2010). Transformative play: games as 21st century curriculum. Proceedings of the 9th International Conference of the Learning Sciences, 2, 93-100</a:t>
            </a:r>
            <a:r>
              <a:rPr lang="en-US" dirty="0" smtClean="0"/>
              <a:t>.</a:t>
            </a:r>
          </a:p>
          <a:p>
            <a:pPr algn="ctr"/>
            <a:endParaRPr lang="en-US" dirty="0"/>
          </a:p>
          <a:p>
            <a:pPr algn="ctr"/>
            <a:r>
              <a:rPr lang="en-US" dirty="0" smtClean="0"/>
              <a:t>Dempsey</a:t>
            </a:r>
            <a:r>
              <a:rPr lang="en-US" dirty="0"/>
              <a:t>, J. V. (1994). Instructional Gaming: Implications for Instructional Technology. </a:t>
            </a:r>
            <a:r>
              <a:rPr lang="en-US" i="1" dirty="0"/>
              <a:t>Annual Meeting of the Association for Educational Communications and Technology</a:t>
            </a:r>
            <a:r>
              <a:rPr lang="en-US" dirty="0"/>
              <a:t>,</a:t>
            </a:r>
            <a:r>
              <a:rPr lang="en-US" i="1" dirty="0"/>
              <a:t> Nashville, TN, </a:t>
            </a:r>
            <a:r>
              <a:rPr lang="en-US" dirty="0"/>
              <a:t>1-21.</a:t>
            </a:r>
          </a:p>
          <a:p>
            <a:pPr algn="ctr"/>
            <a:endParaRPr lang="en-US" sz="2800" b="1" dirty="0"/>
          </a:p>
        </p:txBody>
      </p:sp>
    </p:spTree>
    <p:extLst>
      <p:ext uri="{BB962C8B-B14F-4D97-AF65-F5344CB8AC3E}">
        <p14:creationId xmlns:p14="http://schemas.microsoft.com/office/powerpoint/2010/main" val="135961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Educational Use of Video Games in the ESL Classroom</a:t>
            </a:r>
            <a:endParaRPr lang="en-US" sz="4000" dirty="0"/>
          </a:p>
        </p:txBody>
      </p:sp>
      <p:sp>
        <p:nvSpPr>
          <p:cNvPr id="3" name="Text Placeholder 2"/>
          <p:cNvSpPr>
            <a:spLocks noGrp="1"/>
          </p:cNvSpPr>
          <p:nvPr>
            <p:ph type="body" idx="1"/>
          </p:nvPr>
        </p:nvSpPr>
        <p:spPr/>
        <p:txBody>
          <a:bodyPr/>
          <a:lstStyle/>
          <a:p>
            <a:r>
              <a:rPr lang="en-US" dirty="0" err="1" smtClean="0"/>
              <a:t>Whitetaker</a:t>
            </a:r>
            <a:r>
              <a:rPr lang="en-US" dirty="0" smtClean="0"/>
              <a:t>, S. (2013)</a:t>
            </a:r>
            <a:endParaRPr lang="en-US" dirty="0"/>
          </a:p>
        </p:txBody>
      </p:sp>
    </p:spTree>
    <p:extLst>
      <p:ext uri="{BB962C8B-B14F-4D97-AF65-F5344CB8AC3E}">
        <p14:creationId xmlns:p14="http://schemas.microsoft.com/office/powerpoint/2010/main" val="69183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676" y="378622"/>
            <a:ext cx="9601200" cy="1036850"/>
          </a:xfrm>
        </p:spPr>
        <p:txBody>
          <a:bodyPr>
            <a:normAutofit fontScale="90000"/>
          </a:bodyPr>
          <a:lstStyle/>
          <a:p>
            <a:r>
              <a:rPr lang="en-US" sz="4400" dirty="0" smtClean="0">
                <a:solidFill>
                  <a:schemeClr val="bg2"/>
                </a:solidFill>
              </a:rPr>
              <a:t>Challenge of students engaged in the classroom    </a:t>
            </a:r>
            <a:endParaRPr lang="en-US" sz="4400" dirty="0">
              <a:solidFill>
                <a:schemeClr val="bg2"/>
              </a:solidFill>
            </a:endParaRPr>
          </a:p>
        </p:txBody>
      </p:sp>
      <p:sp>
        <p:nvSpPr>
          <p:cNvPr id="5" name="Content Placeholder 4"/>
          <p:cNvSpPr>
            <a:spLocks noGrp="1"/>
          </p:cNvSpPr>
          <p:nvPr>
            <p:ph idx="1"/>
          </p:nvPr>
        </p:nvSpPr>
        <p:spPr/>
        <p:txBody>
          <a:bodyPr/>
          <a:lstStyle/>
          <a:p>
            <a:endParaRPr lang="en-US" dirty="0"/>
          </a:p>
        </p:txBody>
      </p:sp>
      <p:pic>
        <p:nvPicPr>
          <p:cNvPr id="6" name="Picture 5" descr="Angry_Bird_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674" y="2225773"/>
            <a:ext cx="5099043" cy="3615253"/>
          </a:xfrm>
          <a:prstGeom prst="rect">
            <a:avLst/>
          </a:prstGeom>
        </p:spPr>
      </p:pic>
      <p:pic>
        <p:nvPicPr>
          <p:cNvPr id="7" name="Picture 6" descr="twitter-logo-bird.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9852" y="1488204"/>
            <a:ext cx="3707332" cy="2539597"/>
          </a:xfrm>
          <a:prstGeom prst="rect">
            <a:avLst/>
          </a:prstGeom>
        </p:spPr>
      </p:pic>
      <p:pic>
        <p:nvPicPr>
          <p:cNvPr id="8" name="Picture 7" descr="facebook-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1747" y="3389666"/>
            <a:ext cx="5726800" cy="3303137"/>
          </a:xfrm>
          <a:prstGeom prst="rect">
            <a:avLst/>
          </a:prstGeom>
        </p:spPr>
      </p:pic>
    </p:spTree>
    <p:extLst>
      <p:ext uri="{BB962C8B-B14F-4D97-AF65-F5344CB8AC3E}">
        <p14:creationId xmlns:p14="http://schemas.microsoft.com/office/powerpoint/2010/main" val="204363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2"/>
                </a:solidFill>
              </a:rPr>
              <a:t>What is adventure games?</a:t>
            </a:r>
            <a:endParaRPr lang="en-US" sz="4000" dirty="0">
              <a:solidFill>
                <a:schemeClr val="bg2"/>
              </a:solidFill>
            </a:endParaRPr>
          </a:p>
        </p:txBody>
      </p:sp>
      <p:sp>
        <p:nvSpPr>
          <p:cNvPr id="6" name="Content Placeholder 2"/>
          <p:cNvSpPr>
            <a:spLocks noGrp="1"/>
          </p:cNvSpPr>
          <p:nvPr>
            <p:ph idx="1"/>
          </p:nvPr>
        </p:nvSpPr>
        <p:spPr/>
        <p:txBody>
          <a:bodyPr/>
          <a:lstStyle/>
          <a:p>
            <a:pPr marL="0" indent="0">
              <a:buNone/>
            </a:pPr>
            <a:r>
              <a:rPr lang="en-US" dirty="0" smtClean="0">
                <a:cs typeface="Times New Roman"/>
              </a:rPr>
              <a:t>MAREK </a:t>
            </a:r>
            <a:r>
              <a:rPr lang="en-US" dirty="0" err="1" smtClean="0">
                <a:cs typeface="Times New Roman"/>
              </a:rPr>
              <a:t>bronstring</a:t>
            </a:r>
            <a:r>
              <a:rPr lang="en-US" dirty="0" smtClean="0">
                <a:cs typeface="Times New Roman"/>
              </a:rPr>
              <a:t> (2012) </a:t>
            </a:r>
          </a:p>
          <a:p>
            <a:pPr marL="0" indent="0">
              <a:buNone/>
            </a:pPr>
            <a:r>
              <a:rPr lang="en-US" dirty="0" smtClean="0">
                <a:cs typeface="Times New Roman"/>
              </a:rPr>
              <a:t>“ …thoughtful, engaging, and intelligent and provide some mental challenge…”</a:t>
            </a:r>
          </a:p>
          <a:p>
            <a:pPr marL="0" indent="0">
              <a:buNone/>
            </a:pPr>
            <a:endParaRPr lang="en-US" dirty="0">
              <a:cs typeface="Times New Roman"/>
            </a:endParaRPr>
          </a:p>
          <a:p>
            <a:pPr marL="0" indent="0">
              <a:buNone/>
            </a:pPr>
            <a:r>
              <a:rPr lang="en-US" dirty="0" smtClean="0">
                <a:cs typeface="Times New Roman"/>
              </a:rPr>
              <a:t>“Focus on puzzle solving within a narrative framework, generally with few or no action elements.”</a:t>
            </a:r>
            <a:endParaRPr lang="en-US" dirty="0">
              <a:cs typeface="Times New Roman"/>
            </a:endParaRPr>
          </a:p>
        </p:txBody>
      </p:sp>
    </p:spTree>
    <p:extLst>
      <p:ext uri="{BB962C8B-B14F-4D97-AF65-F5344CB8AC3E}">
        <p14:creationId xmlns:p14="http://schemas.microsoft.com/office/powerpoint/2010/main" val="212966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40" y="202211"/>
            <a:ext cx="12169952" cy="1036850"/>
          </a:xfrm>
        </p:spPr>
        <p:txBody>
          <a:bodyPr>
            <a:normAutofit fontScale="90000"/>
          </a:bodyPr>
          <a:lstStyle/>
          <a:p>
            <a:r>
              <a:rPr lang="en-US" sz="4400" dirty="0" smtClean="0">
                <a:solidFill>
                  <a:schemeClr val="bg2"/>
                </a:solidFill>
              </a:rPr>
              <a:t>How to identify the effective game in the classroom  </a:t>
            </a:r>
            <a:endParaRPr lang="en-US" sz="4400" dirty="0">
              <a:solidFill>
                <a:schemeClr val="bg2"/>
              </a:solidFill>
            </a:endParaRPr>
          </a:p>
        </p:txBody>
      </p:sp>
      <p:sp>
        <p:nvSpPr>
          <p:cNvPr id="3" name="Content Placeholder 2"/>
          <p:cNvSpPr>
            <a:spLocks noGrp="1"/>
          </p:cNvSpPr>
          <p:nvPr>
            <p:ph idx="1"/>
          </p:nvPr>
        </p:nvSpPr>
        <p:spPr>
          <a:xfrm>
            <a:off x="1111171" y="2071366"/>
            <a:ext cx="10088714" cy="4786634"/>
          </a:xfrm>
        </p:spPr>
        <p:txBody>
          <a:bodyPr>
            <a:normAutofit/>
          </a:bodyPr>
          <a:lstStyle/>
          <a:p>
            <a:r>
              <a:rPr lang="en-US" dirty="0"/>
              <a:t>Find existing game </a:t>
            </a:r>
          </a:p>
          <a:p>
            <a:r>
              <a:rPr lang="en-US" dirty="0"/>
              <a:t>The language level</a:t>
            </a:r>
          </a:p>
          <a:p>
            <a:r>
              <a:rPr lang="en-US" dirty="0"/>
              <a:t>Pronunciation</a:t>
            </a:r>
          </a:p>
          <a:p>
            <a:r>
              <a:rPr lang="en-US" dirty="0"/>
              <a:t>Well-designed game</a:t>
            </a:r>
          </a:p>
          <a:p>
            <a:r>
              <a:rPr lang="en-US" dirty="0"/>
              <a:t>Hint button </a:t>
            </a:r>
          </a:p>
          <a:p>
            <a:r>
              <a:rPr lang="en-US" dirty="0"/>
              <a:t>Vocabulary list</a:t>
            </a:r>
          </a:p>
          <a:p>
            <a:r>
              <a:rPr lang="en-US" dirty="0"/>
              <a:t>Play the game yourself</a:t>
            </a:r>
          </a:p>
          <a:p>
            <a:pPr marL="0" indent="0">
              <a:buNone/>
            </a:pPr>
            <a:endParaRPr lang="en-US" dirty="0" smtClean="0"/>
          </a:p>
          <a:p>
            <a:endParaRPr lang="en-US" dirty="0"/>
          </a:p>
        </p:txBody>
      </p:sp>
    </p:spTree>
    <p:extLst>
      <p:ext uri="{BB962C8B-B14F-4D97-AF65-F5344CB8AC3E}">
        <p14:creationId xmlns:p14="http://schemas.microsoft.com/office/powerpoint/2010/main" val="319454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20" y="202211"/>
            <a:ext cx="12169952" cy="1036850"/>
          </a:xfrm>
        </p:spPr>
        <p:txBody>
          <a:bodyPr>
            <a:normAutofit/>
          </a:bodyPr>
          <a:lstStyle/>
          <a:p>
            <a:r>
              <a:rPr lang="en-US" sz="4400" dirty="0" smtClean="0">
                <a:solidFill>
                  <a:schemeClr val="bg2"/>
                </a:solidFill>
              </a:rPr>
              <a:t>What teachers should do?</a:t>
            </a:r>
            <a:endParaRPr lang="en-US" sz="4400" dirty="0">
              <a:solidFill>
                <a:schemeClr val="bg2"/>
              </a:solidFill>
            </a:endParaRPr>
          </a:p>
        </p:txBody>
      </p:sp>
      <p:sp>
        <p:nvSpPr>
          <p:cNvPr id="3" name="Content Placeholder 2"/>
          <p:cNvSpPr>
            <a:spLocks noGrp="1"/>
          </p:cNvSpPr>
          <p:nvPr>
            <p:ph idx="1"/>
          </p:nvPr>
        </p:nvSpPr>
        <p:spPr>
          <a:xfrm>
            <a:off x="176378" y="1799398"/>
            <a:ext cx="6772842" cy="6033276"/>
          </a:xfrm>
        </p:spPr>
        <p:txBody>
          <a:bodyPr>
            <a:normAutofit/>
          </a:bodyPr>
          <a:lstStyle/>
          <a:p>
            <a:pPr marL="0" indent="0">
              <a:buNone/>
            </a:pPr>
            <a:r>
              <a:rPr lang="en-US" sz="2800" b="1" dirty="0" smtClean="0"/>
              <a:t>	</a:t>
            </a:r>
            <a:r>
              <a:rPr lang="en-US" sz="2600" b="1" dirty="0" smtClean="0"/>
              <a:t>					</a:t>
            </a:r>
          </a:p>
          <a:p>
            <a:endParaRPr lang="en-US" dirty="0" smtClean="0"/>
          </a:p>
          <a:p>
            <a:endParaRPr lang="en-US" dirty="0" smtClean="0"/>
          </a:p>
          <a:p>
            <a:pPr marL="0" indent="0">
              <a:buNone/>
            </a:pPr>
            <a:r>
              <a:rPr lang="en-US" dirty="0" smtClean="0"/>
              <a:t>  </a:t>
            </a:r>
            <a:endParaRPr lang="en-US" dirty="0"/>
          </a:p>
          <a:p>
            <a:pPr marL="0" indent="0">
              <a:buNone/>
            </a:pPr>
            <a:endParaRPr lang="en-US" dirty="0" smtClean="0"/>
          </a:p>
          <a:p>
            <a:endParaRPr lang="en-US" dirty="0"/>
          </a:p>
        </p:txBody>
      </p:sp>
      <p:sp>
        <p:nvSpPr>
          <p:cNvPr id="4" name="Content Placeholder 2"/>
          <p:cNvSpPr txBox="1">
            <a:spLocks/>
          </p:cNvSpPr>
          <p:nvPr/>
        </p:nvSpPr>
        <p:spPr>
          <a:xfrm>
            <a:off x="6237378" y="1800377"/>
            <a:ext cx="6796818" cy="6049938"/>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endParaRPr lang="en-US" dirty="0" smtClean="0"/>
          </a:p>
          <a:p>
            <a:endParaRPr lang="en-US" dirty="0" smtClean="0"/>
          </a:p>
          <a:p>
            <a:pPr marL="0" indent="0">
              <a:buFont typeface="Arial" panose="020B0604020202020204" pitchFamily="34" charset="0"/>
              <a:buNone/>
            </a:pPr>
            <a:r>
              <a:rPr lang="en-US" dirty="0" smtClean="0"/>
              <a:t>  </a:t>
            </a:r>
          </a:p>
          <a:p>
            <a:pPr marL="0" indent="0">
              <a:buFont typeface="Arial" panose="020B0604020202020204" pitchFamily="34" charset="0"/>
              <a:buNone/>
            </a:pPr>
            <a:endParaRPr lang="en-US" dirty="0" smtClean="0"/>
          </a:p>
          <a:p>
            <a:endParaRPr lang="en-US" dirty="0"/>
          </a:p>
        </p:txBody>
      </p:sp>
      <p:graphicFrame>
        <p:nvGraphicFramePr>
          <p:cNvPr id="5" name="Diagram 4"/>
          <p:cNvGraphicFramePr/>
          <p:nvPr>
            <p:extLst>
              <p:ext uri="{D42A27DB-BD31-4B8C-83A1-F6EECF244321}">
                <p14:modId xmlns:p14="http://schemas.microsoft.com/office/powerpoint/2010/main" val="2606015842"/>
              </p:ext>
            </p:extLst>
          </p:nvPr>
        </p:nvGraphicFramePr>
        <p:xfrm>
          <a:off x="1600552"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199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2"/>
                </a:solidFill>
              </a:rPr>
              <a:t>Session Overview</a:t>
            </a:r>
            <a:endParaRPr lang="en-US" sz="4400" dirty="0">
              <a:solidFill>
                <a:schemeClr val="bg2"/>
              </a:solidFill>
            </a:endParaRPr>
          </a:p>
        </p:txBody>
      </p:sp>
      <p:sp>
        <p:nvSpPr>
          <p:cNvPr id="3" name="Content Placeholder 2"/>
          <p:cNvSpPr>
            <a:spLocks noGrp="1"/>
          </p:cNvSpPr>
          <p:nvPr>
            <p:ph idx="1"/>
          </p:nvPr>
        </p:nvSpPr>
        <p:spPr/>
        <p:txBody>
          <a:bodyPr/>
          <a:lstStyle/>
          <a:p>
            <a:r>
              <a:rPr lang="en-US" sz="3600" dirty="0" smtClean="0"/>
              <a:t>Instructional Gaming: Learning with play</a:t>
            </a:r>
          </a:p>
          <a:p>
            <a:r>
              <a:rPr lang="en-US" sz="3600" dirty="0" smtClean="0"/>
              <a:t>Diversity in Instructional Gaming</a:t>
            </a:r>
          </a:p>
          <a:p>
            <a:r>
              <a:rPr lang="en-US" sz="3600" dirty="0" smtClean="0"/>
              <a:t>Educational Use of Video Games in the ESL Classroom </a:t>
            </a:r>
          </a:p>
          <a:p>
            <a:pPr marL="0" indent="0">
              <a:buNone/>
            </a:pPr>
            <a:endParaRPr lang="en-US" sz="2800" dirty="0" smtClean="0"/>
          </a:p>
          <a:p>
            <a:endParaRPr lang="en-US" dirty="0"/>
          </a:p>
        </p:txBody>
      </p:sp>
      <p:pic>
        <p:nvPicPr>
          <p:cNvPr id="1026" name="Picture 2" descr="C:\Users\Jessica\AppData\Local\Microsoft\Windows\Temporary Internet Files\Content.IE5\M94KU1C8\MC90043479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209" y="4118112"/>
            <a:ext cx="2372026" cy="237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3047" y="6146411"/>
            <a:ext cx="8852904" cy="461665"/>
          </a:xfrm>
          <a:prstGeom prst="rect">
            <a:avLst/>
          </a:prstGeom>
        </p:spPr>
        <p:txBody>
          <a:bodyPr wrap="none">
            <a:spAutoFit/>
          </a:bodyPr>
          <a:lstStyle/>
          <a:p>
            <a:r>
              <a:rPr lang="en-US" sz="2400" b="1" dirty="0" smtClean="0"/>
              <a:t>Screenshot taken from Beauty and the Beast Mystery Legends   </a:t>
            </a:r>
            <a:endParaRPr lang="en-US" sz="2400" b="1" dirty="0"/>
          </a:p>
        </p:txBody>
      </p:sp>
      <p:pic>
        <p:nvPicPr>
          <p:cNvPr id="6" name="Picture 5" descr="Screen Shot 2014-03-25 at 11.59.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30" y="423388"/>
            <a:ext cx="10670756" cy="5579951"/>
          </a:xfrm>
          <a:prstGeom prst="rect">
            <a:avLst/>
          </a:prstGeom>
          <a:ln>
            <a:noFill/>
          </a:ln>
          <a:effectLst>
            <a:softEdge rad="112500"/>
          </a:effectLst>
        </p:spPr>
      </p:pic>
    </p:spTree>
    <p:extLst>
      <p:ext uri="{BB962C8B-B14F-4D97-AF65-F5344CB8AC3E}">
        <p14:creationId xmlns:p14="http://schemas.microsoft.com/office/powerpoint/2010/main" val="251561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613" y="5460155"/>
            <a:ext cx="4495510" cy="461665"/>
          </a:xfrm>
          <a:prstGeom prst="rect">
            <a:avLst/>
          </a:prstGeom>
          <a:noFill/>
        </p:spPr>
        <p:txBody>
          <a:bodyPr wrap="square" rtlCol="0">
            <a:spAutoFit/>
          </a:bodyPr>
          <a:lstStyle/>
          <a:p>
            <a:r>
              <a:rPr lang="en-US" sz="2400" b="1" dirty="0" smtClean="0"/>
              <a:t>Beauty and the Beast Mystery</a:t>
            </a:r>
            <a:endParaRPr lang="en-US" sz="2400" b="1" dirty="0"/>
          </a:p>
        </p:txBody>
      </p:sp>
      <p:sp>
        <p:nvSpPr>
          <p:cNvPr id="3" name="TextBox 2"/>
          <p:cNvSpPr txBox="1"/>
          <p:nvPr/>
        </p:nvSpPr>
        <p:spPr>
          <a:xfrm>
            <a:off x="6946055" y="5468291"/>
            <a:ext cx="4187687" cy="461665"/>
          </a:xfrm>
          <a:prstGeom prst="rect">
            <a:avLst/>
          </a:prstGeom>
          <a:noFill/>
        </p:spPr>
        <p:txBody>
          <a:bodyPr wrap="square" rtlCol="0">
            <a:spAutoFit/>
          </a:bodyPr>
          <a:lstStyle/>
          <a:p>
            <a:pPr algn="ctr"/>
            <a:r>
              <a:rPr lang="en-US" sz="2400" b="1" dirty="0" smtClean="0"/>
              <a:t>Grim Tales the Legacy</a:t>
            </a:r>
            <a:endParaRPr lang="en-US" sz="2400" b="1" dirty="0"/>
          </a:p>
        </p:txBody>
      </p:sp>
      <p:pic>
        <p:nvPicPr>
          <p:cNvPr id="6" name="Picture 5" descr="play the game beauty and the beast hidden stars free online 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39" y="1594791"/>
            <a:ext cx="5126177" cy="3726624"/>
          </a:xfrm>
          <a:prstGeom prst="rect">
            <a:avLst/>
          </a:prstGeom>
          <a:ln>
            <a:noFill/>
          </a:ln>
          <a:effectLst>
            <a:softEdge rad="112500"/>
          </a:effectLst>
        </p:spPr>
      </p:pic>
      <p:pic>
        <p:nvPicPr>
          <p:cNvPr id="7" name="Picture 6" descr="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090" y="1594790"/>
            <a:ext cx="5145010" cy="3726624"/>
          </a:xfrm>
          <a:prstGeom prst="rect">
            <a:avLst/>
          </a:prstGeom>
          <a:ln>
            <a:noFill/>
          </a:ln>
          <a:effectLst>
            <a:softEdge rad="112500"/>
          </a:effectLst>
        </p:spPr>
      </p:pic>
      <p:sp>
        <p:nvSpPr>
          <p:cNvPr id="8" name="TextBox 7"/>
          <p:cNvSpPr txBox="1"/>
          <p:nvPr/>
        </p:nvSpPr>
        <p:spPr>
          <a:xfrm>
            <a:off x="1089276" y="531903"/>
            <a:ext cx="4160395" cy="461665"/>
          </a:xfrm>
          <a:prstGeom prst="rect">
            <a:avLst/>
          </a:prstGeom>
          <a:noFill/>
        </p:spPr>
        <p:txBody>
          <a:bodyPr wrap="square" rtlCol="0">
            <a:spAutoFit/>
          </a:bodyPr>
          <a:lstStyle/>
          <a:p>
            <a:pPr algn="ctr"/>
            <a:r>
              <a:rPr lang="en-US" sz="2400" b="1" dirty="0" smtClean="0"/>
              <a:t>Female students</a:t>
            </a:r>
            <a:endParaRPr lang="en-US" sz="2400" b="1" dirty="0"/>
          </a:p>
        </p:txBody>
      </p:sp>
      <p:sp>
        <p:nvSpPr>
          <p:cNvPr id="9" name="TextBox 8"/>
          <p:cNvSpPr txBox="1"/>
          <p:nvPr/>
        </p:nvSpPr>
        <p:spPr>
          <a:xfrm>
            <a:off x="6962601" y="531901"/>
            <a:ext cx="4160395" cy="461665"/>
          </a:xfrm>
          <a:prstGeom prst="rect">
            <a:avLst/>
          </a:prstGeom>
          <a:noFill/>
        </p:spPr>
        <p:txBody>
          <a:bodyPr wrap="square" rtlCol="0">
            <a:spAutoFit/>
          </a:bodyPr>
          <a:lstStyle/>
          <a:p>
            <a:pPr algn="ctr"/>
            <a:r>
              <a:rPr lang="en-US" sz="2400" b="1" dirty="0" smtClean="0"/>
              <a:t>Male students</a:t>
            </a:r>
            <a:endParaRPr lang="en-US" sz="2400" b="1" dirty="0"/>
          </a:p>
        </p:txBody>
      </p:sp>
    </p:spTree>
    <p:extLst>
      <p:ext uri="{BB962C8B-B14F-4D97-AF65-F5344CB8AC3E}">
        <p14:creationId xmlns:p14="http://schemas.microsoft.com/office/powerpoint/2010/main" val="134044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9721" y="6181693"/>
            <a:ext cx="5293286" cy="461665"/>
          </a:xfrm>
          <a:prstGeom prst="rect">
            <a:avLst/>
          </a:prstGeom>
        </p:spPr>
        <p:txBody>
          <a:bodyPr wrap="none">
            <a:spAutoFit/>
          </a:bodyPr>
          <a:lstStyle/>
          <a:p>
            <a:r>
              <a:rPr lang="en-US" sz="2400" b="1" dirty="0" smtClean="0"/>
              <a:t>Screenshot taken from the 13</a:t>
            </a:r>
            <a:r>
              <a:rPr lang="en-US" sz="2400" b="1" baseline="30000" dirty="0" smtClean="0"/>
              <a:t>th</a:t>
            </a:r>
            <a:r>
              <a:rPr lang="en-US" sz="2400" b="1" dirty="0" smtClean="0"/>
              <a:t> Skull   </a:t>
            </a:r>
            <a:endParaRPr lang="en-US" sz="2400" b="1" dirty="0"/>
          </a:p>
        </p:txBody>
      </p:sp>
      <p:pic>
        <p:nvPicPr>
          <p:cNvPr id="4" name="Picture 3" descr="Screen Shot 2014-03-25 at 12.01.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67" y="609275"/>
            <a:ext cx="10686905" cy="5423999"/>
          </a:xfrm>
          <a:prstGeom prst="rect">
            <a:avLst/>
          </a:prstGeom>
          <a:ln>
            <a:noFill/>
          </a:ln>
          <a:effectLst>
            <a:softEdge rad="112500"/>
          </a:effectLst>
        </p:spPr>
      </p:pic>
    </p:spTree>
    <p:extLst>
      <p:ext uri="{BB962C8B-B14F-4D97-AF65-F5344CB8AC3E}">
        <p14:creationId xmlns:p14="http://schemas.microsoft.com/office/powerpoint/2010/main" val="265603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345" y="202211"/>
            <a:ext cx="12169952" cy="1036850"/>
          </a:xfrm>
        </p:spPr>
        <p:txBody>
          <a:bodyPr>
            <a:normAutofit/>
          </a:bodyPr>
          <a:lstStyle/>
          <a:p>
            <a:r>
              <a:rPr lang="en-US" sz="4400" dirty="0" smtClean="0">
                <a:solidFill>
                  <a:schemeClr val="bg2"/>
                </a:solidFill>
              </a:rPr>
              <a:t>Research Questions?</a:t>
            </a:r>
            <a:endParaRPr lang="en-US" sz="4400" dirty="0">
              <a:solidFill>
                <a:schemeClr val="bg2"/>
              </a:solidFill>
            </a:endParaRPr>
          </a:p>
        </p:txBody>
      </p:sp>
      <p:sp>
        <p:nvSpPr>
          <p:cNvPr id="6" name="Content Placeholder 2"/>
          <p:cNvSpPr>
            <a:spLocks noGrp="1"/>
          </p:cNvSpPr>
          <p:nvPr>
            <p:ph idx="1"/>
          </p:nvPr>
        </p:nvSpPr>
        <p:spPr>
          <a:xfrm>
            <a:off x="1111171" y="2071366"/>
            <a:ext cx="10088714" cy="4786634"/>
          </a:xfrm>
        </p:spPr>
        <p:txBody>
          <a:bodyPr>
            <a:normAutofit/>
          </a:bodyPr>
          <a:lstStyle/>
          <a:p>
            <a:r>
              <a:rPr lang="en-US" dirty="0" smtClean="0"/>
              <a:t>Does playing video game improve Vocabulary knowledge?</a:t>
            </a:r>
          </a:p>
          <a:p>
            <a:endParaRPr lang="en-US" dirty="0"/>
          </a:p>
          <a:p>
            <a:endParaRPr lang="en-US" dirty="0" smtClean="0"/>
          </a:p>
          <a:p>
            <a:pPr marL="0" indent="0">
              <a:buNone/>
            </a:pPr>
            <a:endParaRPr lang="en-US" dirty="0"/>
          </a:p>
          <a:p>
            <a:r>
              <a:rPr lang="en-US" dirty="0" smtClean="0"/>
              <a:t>Does playing video game help to improve English?</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97240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345" y="202211"/>
            <a:ext cx="12169952" cy="1036850"/>
          </a:xfrm>
        </p:spPr>
        <p:txBody>
          <a:bodyPr>
            <a:normAutofit/>
          </a:bodyPr>
          <a:lstStyle/>
          <a:p>
            <a:r>
              <a:rPr lang="en-US" sz="4400" dirty="0" smtClean="0">
                <a:solidFill>
                  <a:schemeClr val="bg2"/>
                </a:solidFill>
              </a:rPr>
              <a:t>Methodology </a:t>
            </a:r>
            <a:endParaRPr lang="en-US" sz="4400" dirty="0">
              <a:solidFill>
                <a:schemeClr val="bg2"/>
              </a:solidFill>
            </a:endParaRPr>
          </a:p>
        </p:txBody>
      </p:sp>
      <p:sp>
        <p:nvSpPr>
          <p:cNvPr id="3" name="Content Placeholder 2"/>
          <p:cNvSpPr>
            <a:spLocks noGrp="1"/>
          </p:cNvSpPr>
          <p:nvPr>
            <p:ph idx="1"/>
          </p:nvPr>
        </p:nvSpPr>
        <p:spPr>
          <a:xfrm>
            <a:off x="1005344" y="1828800"/>
            <a:ext cx="9891256" cy="4786634"/>
          </a:xfrm>
        </p:spPr>
        <p:txBody>
          <a:bodyPr/>
          <a:lstStyle/>
          <a:p>
            <a:pPr marL="0" indent="0">
              <a:buNone/>
            </a:pPr>
            <a:endParaRPr lang="en-US" dirty="0"/>
          </a:p>
        </p:txBody>
      </p:sp>
      <p:sp>
        <p:nvSpPr>
          <p:cNvPr id="5" name="Content Placeholder 2"/>
          <p:cNvSpPr txBox="1">
            <a:spLocks/>
          </p:cNvSpPr>
          <p:nvPr/>
        </p:nvSpPr>
        <p:spPr>
          <a:xfrm>
            <a:off x="1447799" y="1981200"/>
            <a:ext cx="10069561" cy="4634234"/>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en-US" sz="2800" dirty="0" smtClean="0">
              <a:cs typeface="Times New Roman"/>
            </a:endParaRPr>
          </a:p>
          <a:p>
            <a:r>
              <a:rPr lang="en-US" sz="2800" dirty="0" smtClean="0">
                <a:cs typeface="Times New Roman"/>
              </a:rPr>
              <a:t>Lower-level foundation students</a:t>
            </a:r>
          </a:p>
          <a:p>
            <a:endParaRPr lang="en-US" sz="2800" dirty="0" smtClean="0">
              <a:cs typeface="Times New Roman"/>
            </a:endParaRPr>
          </a:p>
          <a:p>
            <a:r>
              <a:rPr lang="en-US" sz="2800" dirty="0" smtClean="0">
                <a:cs typeface="Times New Roman"/>
              </a:rPr>
              <a:t>33 students</a:t>
            </a:r>
          </a:p>
          <a:p>
            <a:endParaRPr lang="en-US" sz="2800" dirty="0" smtClean="0">
              <a:cs typeface="Times New Roman"/>
            </a:endParaRPr>
          </a:p>
          <a:p>
            <a:r>
              <a:rPr lang="en-US" sz="2800" dirty="0" smtClean="0">
                <a:cs typeface="Times New Roman"/>
              </a:rPr>
              <a:t>Pre-game Vocabulary quiz</a:t>
            </a:r>
          </a:p>
          <a:p>
            <a:endParaRPr lang="en-US" sz="2800" dirty="0" smtClean="0">
              <a:cs typeface="Times New Roman"/>
            </a:endParaRPr>
          </a:p>
          <a:p>
            <a:r>
              <a:rPr lang="en-US" sz="2800" dirty="0" smtClean="0">
                <a:cs typeface="Times New Roman"/>
              </a:rPr>
              <a:t>Post-game Vocabulary quiz</a:t>
            </a:r>
          </a:p>
          <a:p>
            <a:pPr marL="0" indent="0">
              <a:buFont typeface="Arial" panose="020B0604020202020204" pitchFamily="34" charset="0"/>
              <a:buNone/>
            </a:pPr>
            <a:endParaRPr lang="en-US" sz="2800" dirty="0" smtClean="0">
              <a:cs typeface="Times New Roman"/>
            </a:endParaRPr>
          </a:p>
          <a:p>
            <a:r>
              <a:rPr lang="en-US" sz="2800" dirty="0" smtClean="0">
                <a:cs typeface="Times New Roman"/>
              </a:rPr>
              <a:t> Survey </a:t>
            </a:r>
          </a:p>
          <a:p>
            <a:pPr marL="0" indent="0">
              <a:buFont typeface="Arial" panose="020B0604020202020204" pitchFamily="34" charset="0"/>
              <a:buNone/>
            </a:pPr>
            <a:endParaRPr lang="en-US" dirty="0" smtClean="0"/>
          </a:p>
          <a:p>
            <a:endParaRPr lang="en-US" dirty="0"/>
          </a:p>
        </p:txBody>
      </p:sp>
    </p:spTree>
    <p:extLst>
      <p:ext uri="{BB962C8B-B14F-4D97-AF65-F5344CB8AC3E}">
        <p14:creationId xmlns:p14="http://schemas.microsoft.com/office/powerpoint/2010/main" val="108075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345" y="202211"/>
            <a:ext cx="12169952" cy="1036850"/>
          </a:xfrm>
        </p:spPr>
        <p:txBody>
          <a:bodyPr>
            <a:normAutofit/>
          </a:bodyPr>
          <a:lstStyle/>
          <a:p>
            <a:r>
              <a:rPr lang="en-US" sz="4400" dirty="0" smtClean="0">
                <a:solidFill>
                  <a:schemeClr val="bg2"/>
                </a:solidFill>
              </a:rPr>
              <a:t>Methodology </a:t>
            </a:r>
            <a:endParaRPr lang="en-US" sz="4400" dirty="0">
              <a:solidFill>
                <a:schemeClr val="bg2"/>
              </a:solidFill>
            </a:endParaRPr>
          </a:p>
        </p:txBody>
      </p:sp>
      <p:sp>
        <p:nvSpPr>
          <p:cNvPr id="3" name="Content Placeholder 2"/>
          <p:cNvSpPr>
            <a:spLocks noGrp="1"/>
          </p:cNvSpPr>
          <p:nvPr>
            <p:ph idx="1"/>
          </p:nvPr>
        </p:nvSpPr>
        <p:spPr>
          <a:xfrm>
            <a:off x="1005344" y="1828800"/>
            <a:ext cx="9891256" cy="4786634"/>
          </a:xfrm>
        </p:spPr>
        <p:txBody>
          <a:bodyPr/>
          <a:lstStyle/>
          <a:p>
            <a:pPr marL="0" indent="0">
              <a:buNone/>
            </a:pPr>
            <a:endParaRPr lang="en-US" dirty="0"/>
          </a:p>
        </p:txBody>
      </p:sp>
      <p:sp>
        <p:nvSpPr>
          <p:cNvPr id="5" name="Content Placeholder 2"/>
          <p:cNvSpPr txBox="1">
            <a:spLocks/>
          </p:cNvSpPr>
          <p:nvPr/>
        </p:nvSpPr>
        <p:spPr>
          <a:xfrm>
            <a:off x="1447799" y="1981200"/>
            <a:ext cx="10069561" cy="4634234"/>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en-US" sz="2800" dirty="0" smtClean="0">
              <a:cs typeface="Times New Roman"/>
            </a:endParaRPr>
          </a:p>
          <a:p>
            <a:r>
              <a:rPr lang="en-US" sz="2800" dirty="0" smtClean="0">
                <a:cs typeface="Times New Roman"/>
              </a:rPr>
              <a:t>Lower-level foundation students</a:t>
            </a:r>
          </a:p>
          <a:p>
            <a:endParaRPr lang="en-US" sz="2800" dirty="0" smtClean="0">
              <a:cs typeface="Times New Roman"/>
            </a:endParaRPr>
          </a:p>
          <a:p>
            <a:r>
              <a:rPr lang="en-US" sz="2800" dirty="0" smtClean="0">
                <a:cs typeface="Times New Roman"/>
              </a:rPr>
              <a:t>33 students</a:t>
            </a:r>
          </a:p>
          <a:p>
            <a:endParaRPr lang="en-US" sz="2800" dirty="0" smtClean="0">
              <a:cs typeface="Times New Roman"/>
            </a:endParaRPr>
          </a:p>
          <a:p>
            <a:r>
              <a:rPr lang="en-US" sz="2800" dirty="0" smtClean="0">
                <a:cs typeface="Times New Roman"/>
              </a:rPr>
              <a:t>Pre-game Vocabulary quiz</a:t>
            </a:r>
          </a:p>
          <a:p>
            <a:endParaRPr lang="en-US" sz="2800" dirty="0" smtClean="0">
              <a:cs typeface="Times New Roman"/>
            </a:endParaRPr>
          </a:p>
          <a:p>
            <a:r>
              <a:rPr lang="en-US" sz="2800" dirty="0" smtClean="0">
                <a:cs typeface="Times New Roman"/>
              </a:rPr>
              <a:t>Post-game Vocabulary quiz</a:t>
            </a:r>
          </a:p>
          <a:p>
            <a:pPr marL="0" indent="0">
              <a:buFont typeface="Arial" panose="020B0604020202020204" pitchFamily="34" charset="0"/>
              <a:buNone/>
            </a:pPr>
            <a:endParaRPr lang="en-US" sz="2800" dirty="0" smtClean="0">
              <a:cs typeface="Times New Roman"/>
            </a:endParaRPr>
          </a:p>
          <a:p>
            <a:r>
              <a:rPr lang="en-US" sz="2800" dirty="0" smtClean="0">
                <a:cs typeface="Times New Roman"/>
              </a:rPr>
              <a:t> Survey </a:t>
            </a:r>
          </a:p>
          <a:p>
            <a:pPr marL="0" indent="0">
              <a:buFont typeface="Arial" panose="020B0604020202020204" pitchFamily="34" charset="0"/>
              <a:buNone/>
            </a:pPr>
            <a:endParaRPr lang="en-US" dirty="0" smtClean="0"/>
          </a:p>
          <a:p>
            <a:endParaRPr lang="en-US" dirty="0"/>
          </a:p>
        </p:txBody>
      </p:sp>
    </p:spTree>
    <p:extLst>
      <p:ext uri="{BB962C8B-B14F-4D97-AF65-F5344CB8AC3E}">
        <p14:creationId xmlns:p14="http://schemas.microsoft.com/office/powerpoint/2010/main" val="299887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345" y="202211"/>
            <a:ext cx="12169952" cy="1036850"/>
          </a:xfrm>
        </p:spPr>
        <p:txBody>
          <a:bodyPr>
            <a:normAutofit/>
          </a:bodyPr>
          <a:lstStyle/>
          <a:p>
            <a:r>
              <a:rPr lang="en-US" sz="4400" dirty="0" smtClean="0">
                <a:solidFill>
                  <a:schemeClr val="bg2"/>
                </a:solidFill>
              </a:rPr>
              <a:t>Results </a:t>
            </a:r>
            <a:endParaRPr lang="en-US" sz="4400" dirty="0">
              <a:solidFill>
                <a:schemeClr val="bg2"/>
              </a:solidFill>
            </a:endParaRPr>
          </a:p>
        </p:txBody>
      </p:sp>
      <p:sp>
        <p:nvSpPr>
          <p:cNvPr id="3" name="Content Placeholder 2"/>
          <p:cNvSpPr>
            <a:spLocks noGrp="1"/>
          </p:cNvSpPr>
          <p:nvPr>
            <p:ph idx="1"/>
          </p:nvPr>
        </p:nvSpPr>
        <p:spPr>
          <a:xfrm>
            <a:off x="1005344" y="1828800"/>
            <a:ext cx="9891256" cy="4786634"/>
          </a:xfrm>
        </p:spPr>
        <p:txBody>
          <a:bodyPr/>
          <a:lstStyle/>
          <a:p>
            <a:pPr marL="0" indent="0">
              <a:buNone/>
            </a:pPr>
            <a:endParaRPr lang="en-US" dirty="0"/>
          </a:p>
        </p:txBody>
      </p:sp>
      <p:pic>
        <p:nvPicPr>
          <p:cNvPr id="6" name="Picture 5" descr="Screen Shot 2014-03-25 at 12.14.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96" y="3244893"/>
            <a:ext cx="3733584" cy="2819255"/>
          </a:xfrm>
          <a:prstGeom prst="rect">
            <a:avLst/>
          </a:prstGeom>
          <a:ln>
            <a:noFill/>
          </a:ln>
          <a:effectLst>
            <a:softEdge rad="112500"/>
          </a:effectLst>
        </p:spPr>
      </p:pic>
      <p:pic>
        <p:nvPicPr>
          <p:cNvPr id="7" name="Picture 6" descr="Screen Shot 2014-03-25 at 12.14.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000" y="1911590"/>
            <a:ext cx="4095173" cy="2709656"/>
          </a:xfrm>
          <a:prstGeom prst="rect">
            <a:avLst/>
          </a:prstGeom>
          <a:ln>
            <a:noFill/>
          </a:ln>
          <a:effectLst>
            <a:softEdge rad="112500"/>
          </a:effectLst>
        </p:spPr>
      </p:pic>
      <p:pic>
        <p:nvPicPr>
          <p:cNvPr id="8" name="Picture 7" descr="Screen Shot 2014-03-25 at 12.14.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501" y="3245946"/>
            <a:ext cx="4095173" cy="2709656"/>
          </a:xfrm>
          <a:prstGeom prst="rect">
            <a:avLst/>
          </a:prstGeom>
          <a:ln>
            <a:noFill/>
          </a:ln>
          <a:effectLst>
            <a:softEdge rad="112500"/>
          </a:effectLst>
        </p:spPr>
      </p:pic>
    </p:spTree>
    <p:extLst>
      <p:ext uri="{BB962C8B-B14F-4D97-AF65-F5344CB8AC3E}">
        <p14:creationId xmlns:p14="http://schemas.microsoft.com/office/powerpoint/2010/main" val="139401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651" y="770329"/>
            <a:ext cx="11980349" cy="6233211"/>
          </a:xfrm>
          <a:prstGeom prst="rect">
            <a:avLst/>
          </a:prstGeom>
        </p:spPr>
        <p:txBody>
          <a:bodyPr>
            <a:normAutofit fontScale="700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cs typeface="Times New Roman"/>
              </a:rPr>
              <a:t>Reference </a:t>
            </a:r>
          </a:p>
          <a:p>
            <a:pPr marL="0" indent="0" algn="ctr">
              <a:buFont typeface="Arial" panose="020B0604020202020204" pitchFamily="34" charset="0"/>
              <a:buNone/>
            </a:pPr>
            <a:endParaRPr lang="en-US" sz="2600" b="1" dirty="0" smtClean="0">
              <a:cs typeface="Times New Roman"/>
            </a:endParaRPr>
          </a:p>
          <a:p>
            <a:pPr marL="0" indent="0">
              <a:lnSpc>
                <a:spcPct val="120000"/>
              </a:lnSpc>
              <a:buFont typeface="Arial" panose="020B0604020202020204" pitchFamily="34" charset="0"/>
              <a:buNone/>
            </a:pPr>
            <a:r>
              <a:rPr lang="en-US" sz="2600" dirty="0" err="1" smtClean="0">
                <a:cs typeface="Times New Roman"/>
              </a:rPr>
              <a:t>Barab</a:t>
            </a:r>
            <a:r>
              <a:rPr lang="en-US" sz="2600" dirty="0" smtClean="0">
                <a:cs typeface="Times New Roman"/>
              </a:rPr>
              <a:t>, S. A., </a:t>
            </a:r>
            <a:r>
              <a:rPr lang="en-US" sz="2600" dirty="0" err="1" smtClean="0">
                <a:cs typeface="Times New Roman"/>
              </a:rPr>
              <a:t>Gresalfi</a:t>
            </a:r>
            <a:r>
              <a:rPr lang="en-US" sz="2600" dirty="0" smtClean="0">
                <a:cs typeface="Times New Roman"/>
              </a:rPr>
              <a:t>, M. S., &amp; Ingram-Goble, A. (2010). Transformational play: using games to position person, 	content, and context. </a:t>
            </a:r>
            <a:r>
              <a:rPr lang="en-US" sz="2600" i="1" dirty="0" smtClean="0">
                <a:cs typeface="Times New Roman"/>
              </a:rPr>
              <a:t>Educational Researcher</a:t>
            </a:r>
            <a:r>
              <a:rPr lang="en-US" sz="2600" dirty="0" smtClean="0">
                <a:cs typeface="Times New Roman"/>
              </a:rPr>
              <a:t>, 39(7), 525–536.</a:t>
            </a:r>
          </a:p>
          <a:p>
            <a:pPr marL="0" indent="0">
              <a:lnSpc>
                <a:spcPct val="120000"/>
              </a:lnSpc>
              <a:buFont typeface="Arial" panose="020B0604020202020204" pitchFamily="34" charset="0"/>
              <a:buNone/>
            </a:pPr>
            <a:endParaRPr lang="en-US" sz="2600" dirty="0">
              <a:cs typeface="Times New Roman"/>
            </a:endParaRPr>
          </a:p>
          <a:p>
            <a:pPr marL="0" indent="0">
              <a:lnSpc>
                <a:spcPct val="120000"/>
              </a:lnSpc>
              <a:buFont typeface="Arial" panose="020B0604020202020204" pitchFamily="34" charset="0"/>
              <a:buNone/>
            </a:pPr>
            <a:r>
              <a:rPr lang="en-US" sz="2600" dirty="0" err="1" smtClean="0">
                <a:cs typeface="Times New Roman"/>
              </a:rPr>
              <a:t>Bronstring</a:t>
            </a:r>
            <a:r>
              <a:rPr lang="en-US" sz="2600" dirty="0" smtClean="0">
                <a:cs typeface="Times New Roman"/>
              </a:rPr>
              <a:t>, M. (2012). What are adventure games? Retrieved from http://www. </a:t>
            </a:r>
            <a:r>
              <a:rPr lang="en-US" sz="2600" dirty="0" err="1" smtClean="0">
                <a:cs typeface="Times New Roman"/>
              </a:rPr>
              <a:t>adventuregamers.com</a:t>
            </a:r>
            <a:r>
              <a:rPr lang="en-US" sz="2600" dirty="0" smtClean="0">
                <a:cs typeface="Times New Roman"/>
              </a:rPr>
              <a:t>/articles/	view/17547 </a:t>
            </a:r>
          </a:p>
          <a:p>
            <a:pPr marL="0" indent="0">
              <a:lnSpc>
                <a:spcPct val="120000"/>
              </a:lnSpc>
              <a:buNone/>
            </a:pPr>
            <a:endParaRPr lang="en-US" sz="2600" dirty="0" smtClean="0">
              <a:cs typeface="Times New Roman"/>
            </a:endParaRPr>
          </a:p>
          <a:p>
            <a:pPr marL="0" indent="0">
              <a:lnSpc>
                <a:spcPct val="120000"/>
              </a:lnSpc>
              <a:buFont typeface="Arial" panose="020B0604020202020204" pitchFamily="34" charset="0"/>
              <a:buNone/>
            </a:pPr>
            <a:r>
              <a:rPr lang="en-US" sz="2600" dirty="0" smtClean="0">
                <a:cs typeface="Times New Roman"/>
              </a:rPr>
              <a:t>Chen, H. H. and Yang, T. C. (2013). The impact of adventure video games on foreign language learning and the 	perceptions of learners. </a:t>
            </a:r>
            <a:r>
              <a:rPr lang="en-US" sz="2600" i="1" dirty="0" smtClean="0">
                <a:cs typeface="Times New Roman"/>
              </a:rPr>
              <a:t>Interactive Learning Environments</a:t>
            </a:r>
            <a:r>
              <a:rPr lang="en-US" sz="2600" dirty="0" smtClean="0">
                <a:cs typeface="Times New Roman"/>
              </a:rPr>
              <a:t>, 21(2), 129-141. </a:t>
            </a:r>
          </a:p>
          <a:p>
            <a:pPr>
              <a:lnSpc>
                <a:spcPct val="120000"/>
              </a:lnSpc>
            </a:pPr>
            <a:endParaRPr lang="en-US" sz="2600" dirty="0" smtClean="0">
              <a:cs typeface="Times New Roman"/>
            </a:endParaRPr>
          </a:p>
          <a:p>
            <a:pPr marL="0" indent="0">
              <a:lnSpc>
                <a:spcPct val="120000"/>
              </a:lnSpc>
              <a:buFont typeface="Arial" panose="020B0604020202020204" pitchFamily="34" charset="0"/>
              <a:buNone/>
            </a:pPr>
            <a:r>
              <a:rPr lang="en-US" sz="2600" dirty="0" smtClean="0">
                <a:cs typeface="Times New Roman"/>
              </a:rPr>
              <a:t>Whittaker, S. (2013). Educational Use of Video Games in the ESL Classroom. </a:t>
            </a:r>
            <a:r>
              <a:rPr lang="en-US" sz="2600" i="1" dirty="0" smtClean="0">
                <a:cs typeface="Times New Roman"/>
              </a:rPr>
              <a:t>UAE Journal of Education 	Technology and eLearning</a:t>
            </a:r>
            <a:r>
              <a:rPr lang="en-US" sz="2600" dirty="0" smtClean="0">
                <a:cs typeface="Times New Roman"/>
              </a:rPr>
              <a:t>. Retrieved from http://</a:t>
            </a:r>
            <a:r>
              <a:rPr lang="en-US" sz="2600" dirty="0" err="1" smtClean="0">
                <a:cs typeface="Times New Roman"/>
              </a:rPr>
              <a:t>ejournal.hct.ac.ae</a:t>
            </a:r>
            <a:r>
              <a:rPr lang="en-US" sz="2600" dirty="0" smtClean="0">
                <a:cs typeface="Times New Roman"/>
              </a:rPr>
              <a:t>/</a:t>
            </a:r>
            <a:r>
              <a:rPr lang="en-US" sz="2600" dirty="0" err="1" smtClean="0">
                <a:cs typeface="Times New Roman"/>
              </a:rPr>
              <a:t>wp</a:t>
            </a:r>
            <a:r>
              <a:rPr lang="en-US" sz="2600" dirty="0" smtClean="0">
                <a:cs typeface="Times New Roman"/>
              </a:rPr>
              <a:t>-content/uploads/	2013_Article01.pdf</a:t>
            </a:r>
          </a:p>
          <a:p>
            <a:pPr marL="0" indent="0">
              <a:lnSpc>
                <a:spcPct val="120000"/>
              </a:lnSpc>
              <a:buFont typeface="Arial" panose="020B0604020202020204" pitchFamily="34" charset="0"/>
              <a:buNone/>
            </a:pPr>
            <a:r>
              <a:rPr lang="en-US" sz="2300" dirty="0" smtClean="0"/>
              <a:t>       </a:t>
            </a:r>
          </a:p>
          <a:p>
            <a:pPr marL="0" indent="0">
              <a:buFont typeface="Arial" panose="020B0604020202020204" pitchFamily="34" charset="0"/>
              <a:buNone/>
            </a:pPr>
            <a:endParaRPr lang="en-US" sz="2300" dirty="0" smtClean="0"/>
          </a:p>
          <a:p>
            <a:endParaRPr lang="en-US" sz="2300" dirty="0"/>
          </a:p>
        </p:txBody>
      </p:sp>
    </p:spTree>
    <p:extLst>
      <p:ext uri="{BB962C8B-B14F-4D97-AF65-F5344CB8AC3E}">
        <p14:creationId xmlns:p14="http://schemas.microsoft.com/office/powerpoint/2010/main" val="8786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Discussion Points</a:t>
            </a:r>
            <a:endParaRPr lang="en-US" sz="4000" dirty="0"/>
          </a:p>
        </p:txBody>
      </p:sp>
      <p:sp>
        <p:nvSpPr>
          <p:cNvPr id="3" name="Text Placeholder 2"/>
          <p:cNvSpPr>
            <a:spLocks noGrp="1"/>
          </p:cNvSpPr>
          <p:nvPr>
            <p:ph type="body" idx="1"/>
          </p:nvPr>
        </p:nvSpPr>
        <p:spPr/>
        <p:txBody>
          <a:bodyPr/>
          <a:lstStyle/>
          <a:p>
            <a:r>
              <a:rPr lang="en-US" dirty="0" smtClean="0"/>
              <a:t>Analysis of Instructional Gaming and ESL Learners</a:t>
            </a:r>
            <a:endParaRPr lang="en-US" dirty="0"/>
          </a:p>
        </p:txBody>
      </p:sp>
    </p:spTree>
    <p:extLst>
      <p:ext uri="{BB962C8B-B14F-4D97-AF65-F5344CB8AC3E}">
        <p14:creationId xmlns:p14="http://schemas.microsoft.com/office/powerpoint/2010/main" val="27768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Instructional Gaming</a:t>
            </a:r>
            <a:endParaRPr lang="en-US" sz="4000" dirty="0"/>
          </a:p>
        </p:txBody>
      </p:sp>
      <p:sp>
        <p:nvSpPr>
          <p:cNvPr id="3" name="Text Placeholder 2"/>
          <p:cNvSpPr>
            <a:spLocks noGrp="1"/>
          </p:cNvSpPr>
          <p:nvPr>
            <p:ph type="body" idx="1"/>
          </p:nvPr>
        </p:nvSpPr>
        <p:spPr/>
        <p:txBody>
          <a:bodyPr/>
          <a:lstStyle/>
          <a:p>
            <a:r>
              <a:rPr lang="en-US" dirty="0" smtClean="0"/>
              <a:t>Learning with play</a:t>
            </a:r>
            <a:endParaRPr lang="en-US" dirty="0"/>
          </a:p>
        </p:txBody>
      </p:sp>
    </p:spTree>
    <p:extLst>
      <p:ext uri="{BB962C8B-B14F-4D97-AF65-F5344CB8AC3E}">
        <p14:creationId xmlns:p14="http://schemas.microsoft.com/office/powerpoint/2010/main" val="18700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2"/>
                </a:solidFill>
              </a:rPr>
              <a:t>What is Instructional Gaming?</a:t>
            </a:r>
            <a:endParaRPr lang="en-US" sz="4400" dirty="0">
              <a:solidFill>
                <a:schemeClr val="bg2"/>
              </a:solidFill>
            </a:endParaRPr>
          </a:p>
        </p:txBody>
      </p:sp>
      <p:sp>
        <p:nvSpPr>
          <p:cNvPr id="3" name="Content Placeholder 2"/>
          <p:cNvSpPr>
            <a:spLocks noGrp="1"/>
          </p:cNvSpPr>
          <p:nvPr>
            <p:ph idx="1"/>
          </p:nvPr>
        </p:nvSpPr>
        <p:spPr/>
        <p:txBody>
          <a:bodyPr/>
          <a:lstStyle/>
          <a:p>
            <a:r>
              <a:rPr lang="en-US" sz="2800" dirty="0" smtClean="0"/>
              <a:t>Instructional gaming is using gaming </a:t>
            </a:r>
            <a:r>
              <a:rPr lang="en-US" sz="2800" dirty="0"/>
              <a:t>software </a:t>
            </a:r>
            <a:r>
              <a:rPr lang="en-US" sz="2800" dirty="0" smtClean="0"/>
              <a:t>to motivate and teach students with a </a:t>
            </a:r>
            <a:r>
              <a:rPr lang="en-US" sz="2800" b="1" dirty="0" smtClean="0"/>
              <a:t>hands-on </a:t>
            </a:r>
            <a:r>
              <a:rPr lang="en-US" sz="2800" dirty="0" smtClean="0"/>
              <a:t>and </a:t>
            </a:r>
            <a:r>
              <a:rPr lang="en-US" sz="2800" b="1" dirty="0" smtClean="0"/>
              <a:t>interactive</a:t>
            </a:r>
            <a:r>
              <a:rPr lang="en-US" sz="2800" dirty="0" smtClean="0"/>
              <a:t> experience</a:t>
            </a:r>
            <a:endParaRPr lang="en-US" dirty="0" smtClean="0"/>
          </a:p>
          <a:p>
            <a:r>
              <a:rPr lang="en-US" sz="2800" dirty="0" smtClean="0"/>
              <a:t>Instructional Gaming can be </a:t>
            </a:r>
            <a:r>
              <a:rPr lang="en-US" sz="2800" b="1" dirty="0" smtClean="0"/>
              <a:t>competitive</a:t>
            </a:r>
            <a:r>
              <a:rPr lang="en-US" sz="2800" dirty="0" smtClean="0"/>
              <a:t> and is guided by rules</a:t>
            </a:r>
            <a:endParaRPr lang="en-US" sz="2800" dirty="0"/>
          </a:p>
          <a:p>
            <a:r>
              <a:rPr lang="en-US" sz="2800" dirty="0" smtClean="0"/>
              <a:t>Instructional Gaming can create </a:t>
            </a:r>
            <a:r>
              <a:rPr lang="en-US" sz="2800" b="1" dirty="0"/>
              <a:t>immersive</a:t>
            </a:r>
            <a:r>
              <a:rPr lang="en-US" sz="2800" dirty="0"/>
              <a:t> learning </a:t>
            </a:r>
            <a:r>
              <a:rPr lang="en-US" sz="2800" dirty="0" smtClean="0"/>
              <a:t>experiences</a:t>
            </a:r>
          </a:p>
        </p:txBody>
      </p:sp>
      <p:pic>
        <p:nvPicPr>
          <p:cNvPr id="4" name="Picture 2" descr="C:\Users\Jessica\AppData\Local\Microsoft\Windows\Temporary Internet Files\Content.IE5\M94KU1C8\MC90043478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201" y="4833845"/>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29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2"/>
                </a:solidFill>
              </a:rPr>
              <a:t>Why Instructional Gaming?</a:t>
            </a:r>
            <a:endParaRPr lang="en-US" sz="4400" dirty="0">
              <a:solidFill>
                <a:schemeClr val="bg2"/>
              </a:solidFill>
            </a:endParaRPr>
          </a:p>
        </p:txBody>
      </p:sp>
      <p:sp>
        <p:nvSpPr>
          <p:cNvPr id="3" name="Content Placeholder 2"/>
          <p:cNvSpPr>
            <a:spLocks noGrp="1"/>
          </p:cNvSpPr>
          <p:nvPr>
            <p:ph idx="1"/>
          </p:nvPr>
        </p:nvSpPr>
        <p:spPr/>
        <p:txBody>
          <a:bodyPr>
            <a:normAutofit fontScale="92500" lnSpcReduction="10000"/>
          </a:bodyPr>
          <a:lstStyle/>
          <a:p>
            <a:r>
              <a:rPr lang="en-US" dirty="0" smtClean="0"/>
              <a:t>In support of Outcome-Based learning initiatives, instructors and administrators </a:t>
            </a:r>
            <a:r>
              <a:rPr lang="en-US" dirty="0"/>
              <a:t>are </a:t>
            </a:r>
            <a:r>
              <a:rPr lang="en-US" dirty="0" smtClean="0"/>
              <a:t>using </a:t>
            </a:r>
            <a:r>
              <a:rPr lang="en-US" dirty="0"/>
              <a:t> </a:t>
            </a:r>
            <a:r>
              <a:rPr lang="en-US" dirty="0" smtClean="0"/>
              <a:t>a variety of </a:t>
            </a:r>
            <a:r>
              <a:rPr lang="en-US" b="1" dirty="0" smtClean="0"/>
              <a:t>creative learning environments </a:t>
            </a:r>
            <a:r>
              <a:rPr lang="en-US" dirty="0" smtClean="0"/>
              <a:t>to teach learners of all ages</a:t>
            </a:r>
          </a:p>
          <a:p>
            <a:r>
              <a:rPr lang="en-US" dirty="0" smtClean="0"/>
              <a:t>Simply </a:t>
            </a:r>
            <a:r>
              <a:rPr lang="en-US" b="1" dirty="0"/>
              <a:t>observing</a:t>
            </a:r>
            <a:r>
              <a:rPr lang="en-US" dirty="0"/>
              <a:t> a model in action is not enough for a learner to retain all that they have learned.   In order to truly retain their knowledge, they should </a:t>
            </a:r>
            <a:r>
              <a:rPr lang="en-US" b="1" dirty="0"/>
              <a:t>demonstrate</a:t>
            </a:r>
            <a:r>
              <a:rPr lang="en-US" dirty="0"/>
              <a:t> their skills through the following steps:  </a:t>
            </a:r>
            <a:endParaRPr lang="en-US" dirty="0" smtClean="0"/>
          </a:p>
          <a:p>
            <a:endParaRPr lang="en-US" dirty="0"/>
          </a:p>
          <a:p>
            <a:endParaRPr lang="en-US" dirty="0" smtClean="0"/>
          </a:p>
          <a:p>
            <a:pPr marL="0" indent="0">
              <a:buNone/>
            </a:pPr>
            <a:endParaRPr lang="en-US" dirty="0"/>
          </a:p>
          <a:p>
            <a:pPr marL="0" indent="0" algn="ctr">
              <a:spcBef>
                <a:spcPts val="0"/>
              </a:spcBef>
              <a:buNone/>
            </a:pPr>
            <a:r>
              <a:rPr lang="en-US" dirty="0" smtClean="0"/>
              <a:t>Evidence </a:t>
            </a:r>
            <a:r>
              <a:rPr lang="en-US" dirty="0"/>
              <a:t>suggests that textbooks and rote learning are simply ineffective for many students today</a:t>
            </a:r>
            <a:r>
              <a:rPr lang="en-US" dirty="0" smtClean="0"/>
              <a:t>.</a:t>
            </a:r>
          </a:p>
          <a:p>
            <a:pPr marL="0" indent="0" algn="ctr">
              <a:spcBef>
                <a:spcPts val="0"/>
              </a:spcBef>
              <a:buNone/>
            </a:pPr>
            <a:r>
              <a:rPr lang="en-US" b="1" dirty="0"/>
              <a:t>Timothy </a:t>
            </a:r>
            <a:r>
              <a:rPr lang="en-US" b="1" dirty="0" err="1"/>
              <a:t>Shorthouse</a:t>
            </a:r>
            <a:r>
              <a:rPr lang="en-US" b="1" dirty="0"/>
              <a:t> </a:t>
            </a:r>
            <a:r>
              <a:rPr lang="en-US" b="1" dirty="0" err="1"/>
              <a:t>Baoying</a:t>
            </a:r>
            <a:r>
              <a:rPr lang="en-US" b="1" dirty="0"/>
              <a:t> Wang</a:t>
            </a:r>
          </a:p>
          <a:p>
            <a:pPr marL="0" indent="0">
              <a:buNone/>
            </a:pPr>
            <a:endParaRPr lang="en-US" b="1" i="1" dirty="0"/>
          </a:p>
          <a:p>
            <a:endParaRPr lang="en-US" dirty="0"/>
          </a:p>
        </p:txBody>
      </p:sp>
      <p:graphicFrame>
        <p:nvGraphicFramePr>
          <p:cNvPr id="4" name="Diagram 3"/>
          <p:cNvGraphicFramePr/>
          <p:nvPr>
            <p:extLst>
              <p:ext uri="{D42A27DB-BD31-4B8C-83A1-F6EECF244321}">
                <p14:modId xmlns:p14="http://schemas.microsoft.com/office/powerpoint/2010/main" val="686151480"/>
              </p:ext>
            </p:extLst>
          </p:nvPr>
        </p:nvGraphicFramePr>
        <p:xfrm>
          <a:off x="2005496" y="17308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619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2"/>
                </a:solidFill>
              </a:rPr>
              <a:t>Why Instructional Gaming?</a:t>
            </a:r>
            <a:endParaRPr lang="en-US" sz="4400" dirty="0">
              <a:solidFill>
                <a:schemeClr val="bg2"/>
              </a:solidFill>
            </a:endParaRPr>
          </a:p>
        </p:txBody>
      </p:sp>
      <p:sp>
        <p:nvSpPr>
          <p:cNvPr id="3" name="Content Placeholder 2"/>
          <p:cNvSpPr>
            <a:spLocks noGrp="1"/>
          </p:cNvSpPr>
          <p:nvPr>
            <p:ph idx="1"/>
          </p:nvPr>
        </p:nvSpPr>
        <p:spPr/>
        <p:txBody>
          <a:bodyPr/>
          <a:lstStyle/>
          <a:p>
            <a:r>
              <a:rPr lang="en-US" dirty="0" smtClean="0"/>
              <a:t>Instructional gaming creates </a:t>
            </a:r>
            <a:r>
              <a:rPr lang="en-US" dirty="0"/>
              <a:t>a technology rich learning environment </a:t>
            </a:r>
            <a:r>
              <a:rPr lang="en-US" dirty="0" smtClean="0"/>
              <a:t>for learners of all ages</a:t>
            </a:r>
          </a:p>
          <a:p>
            <a:pPr lvl="1"/>
            <a:r>
              <a:rPr lang="en-US" sz="2400" dirty="0" smtClean="0"/>
              <a:t>iPads and tablets in </a:t>
            </a:r>
            <a:r>
              <a:rPr lang="en-US" sz="2400" dirty="0"/>
              <a:t>elementary </a:t>
            </a:r>
            <a:r>
              <a:rPr lang="en-US" sz="2400" dirty="0" smtClean="0"/>
              <a:t>school </a:t>
            </a:r>
          </a:p>
          <a:p>
            <a:pPr lvl="1"/>
            <a:r>
              <a:rPr lang="en-US" sz="2400" dirty="0"/>
              <a:t>C</a:t>
            </a:r>
            <a:r>
              <a:rPr lang="en-US" sz="2400" dirty="0" smtClean="0"/>
              <a:t>onsole games can be found </a:t>
            </a:r>
            <a:r>
              <a:rPr lang="en-US" sz="2400" dirty="0"/>
              <a:t>in </a:t>
            </a:r>
            <a:r>
              <a:rPr lang="en-US" sz="2400" dirty="0" smtClean="0"/>
              <a:t>junior/high </a:t>
            </a:r>
            <a:r>
              <a:rPr lang="en-US" sz="2400" dirty="0"/>
              <a:t>school </a:t>
            </a:r>
            <a:endParaRPr lang="en-US" sz="2400" dirty="0" smtClean="0"/>
          </a:p>
          <a:p>
            <a:pPr lvl="1"/>
            <a:r>
              <a:rPr lang="en-US" sz="2400" dirty="0"/>
              <a:t>C</a:t>
            </a:r>
            <a:r>
              <a:rPr lang="en-US" sz="2400" dirty="0" smtClean="0"/>
              <a:t>omplex </a:t>
            </a:r>
            <a:r>
              <a:rPr lang="en-US" sz="2400" dirty="0"/>
              <a:t>PC </a:t>
            </a:r>
            <a:r>
              <a:rPr lang="en-US" sz="2400" dirty="0" smtClean="0"/>
              <a:t>simulations are used in </a:t>
            </a:r>
            <a:r>
              <a:rPr lang="en-US" sz="2400" dirty="0"/>
              <a:t>Universities </a:t>
            </a:r>
            <a:r>
              <a:rPr lang="en-US" sz="2400" dirty="0" smtClean="0"/>
              <a:t>and military</a:t>
            </a:r>
            <a:r>
              <a:rPr lang="en-US" sz="2400" dirty="0"/>
              <a:t> </a:t>
            </a:r>
          </a:p>
          <a:p>
            <a:pPr marL="0" indent="0" algn="ctr">
              <a:buNone/>
            </a:pPr>
            <a:endParaRPr lang="en-US" dirty="0" smtClean="0"/>
          </a:p>
          <a:p>
            <a:pPr marL="0" indent="0" algn="ctr">
              <a:buNone/>
            </a:pPr>
            <a:r>
              <a:rPr lang="en-US" dirty="0" smtClean="0"/>
              <a:t>By </a:t>
            </a:r>
            <a:r>
              <a:rPr lang="en-US" dirty="0"/>
              <a:t>helping students connect virtual accomplishments to real-life scenarios, we lead learners closer to John Dewey's ideal of learning</a:t>
            </a:r>
            <a:r>
              <a:rPr lang="en-US" dirty="0" smtClean="0"/>
              <a:t>.</a:t>
            </a:r>
          </a:p>
          <a:p>
            <a:pPr marL="320040" lvl="1" indent="0" algn="ctr">
              <a:buNone/>
            </a:pPr>
            <a:r>
              <a:rPr lang="en-US" sz="2400" b="1" dirty="0" smtClean="0"/>
              <a:t>Sasha </a:t>
            </a:r>
            <a:r>
              <a:rPr lang="en-US" sz="2400" b="1" dirty="0" err="1" smtClean="0"/>
              <a:t>Barab</a:t>
            </a:r>
            <a:endParaRPr lang="en-US" sz="2400" b="1" dirty="0" smtClean="0"/>
          </a:p>
        </p:txBody>
      </p:sp>
      <p:pic>
        <p:nvPicPr>
          <p:cNvPr id="6146" name="Picture 2" descr="C:\Users\Jessica\AppData\Local\Microsoft\Windows\Temporary Internet Files\Content.IE5\M94KU1C8\MC90044214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3610" y="1760050"/>
            <a:ext cx="1616012" cy="170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05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Diversity i</a:t>
            </a:r>
            <a:r>
              <a:rPr lang="en-US" sz="4000" dirty="0" smtClean="0"/>
              <a:t>n </a:t>
            </a:r>
            <a:r>
              <a:rPr lang="en-US" sz="4000" dirty="0"/>
              <a:t>Instructional </a:t>
            </a:r>
            <a:r>
              <a:rPr lang="en-US" sz="4000" dirty="0" smtClean="0"/>
              <a:t>Gaming</a:t>
            </a:r>
            <a:endParaRPr lang="en-US" sz="4000" dirty="0"/>
          </a:p>
        </p:txBody>
      </p:sp>
      <p:sp>
        <p:nvSpPr>
          <p:cNvPr id="3" name="Text Placeholder 2"/>
          <p:cNvSpPr>
            <a:spLocks noGrp="1"/>
          </p:cNvSpPr>
          <p:nvPr>
            <p:ph type="body" idx="1"/>
          </p:nvPr>
        </p:nvSpPr>
        <p:spPr/>
        <p:txBody>
          <a:bodyPr/>
          <a:lstStyle/>
          <a:p>
            <a:r>
              <a:rPr lang="en-US" dirty="0" smtClean="0"/>
              <a:t>The methods of learning with Video Games </a:t>
            </a:r>
            <a:endParaRPr lang="en-US" dirty="0"/>
          </a:p>
        </p:txBody>
      </p:sp>
    </p:spTree>
    <p:extLst>
      <p:ext uri="{BB962C8B-B14F-4D97-AF65-F5344CB8AC3E}">
        <p14:creationId xmlns:p14="http://schemas.microsoft.com/office/powerpoint/2010/main" val="423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2"/>
                </a:solidFill>
              </a:rPr>
              <a:t>Hand Held Devices</a:t>
            </a:r>
            <a:endParaRPr lang="en-US" sz="4400" dirty="0">
              <a:solidFill>
                <a:schemeClr val="bg2"/>
              </a:solidFill>
            </a:endParaRPr>
          </a:p>
        </p:txBody>
      </p:sp>
      <p:sp>
        <p:nvSpPr>
          <p:cNvPr id="3" name="Content Placeholder 2"/>
          <p:cNvSpPr>
            <a:spLocks noGrp="1"/>
          </p:cNvSpPr>
          <p:nvPr>
            <p:ph idx="1"/>
          </p:nvPr>
        </p:nvSpPr>
        <p:spPr/>
        <p:txBody>
          <a:bodyPr>
            <a:normAutofit/>
          </a:bodyPr>
          <a:lstStyle/>
          <a:p>
            <a:r>
              <a:rPr lang="en-US" dirty="0" smtClean="0"/>
              <a:t>Variety of Formats</a:t>
            </a:r>
          </a:p>
          <a:p>
            <a:pPr lvl="1"/>
            <a:r>
              <a:rPr lang="en-US" dirty="0" smtClean="0"/>
              <a:t>iPad and other tablets</a:t>
            </a:r>
          </a:p>
          <a:p>
            <a:pPr lvl="1"/>
            <a:r>
              <a:rPr lang="en-US" dirty="0" smtClean="0"/>
              <a:t>Nintendo DS, PS Vita</a:t>
            </a:r>
          </a:p>
          <a:p>
            <a:r>
              <a:rPr lang="en-US" dirty="0" smtClean="0"/>
              <a:t>Portable and versatile</a:t>
            </a:r>
          </a:p>
          <a:p>
            <a:r>
              <a:rPr lang="en-US" dirty="0"/>
              <a:t>S</a:t>
            </a:r>
            <a:r>
              <a:rPr lang="en-US" dirty="0" smtClean="0"/>
              <a:t>imple to use </a:t>
            </a:r>
          </a:p>
          <a:p>
            <a:r>
              <a:rPr lang="en-US" dirty="0"/>
              <a:t>O</a:t>
            </a:r>
            <a:r>
              <a:rPr lang="en-US" dirty="0" smtClean="0"/>
              <a:t>ffer multi-player solutions</a:t>
            </a:r>
            <a:endParaRPr lang="en-US" dirty="0"/>
          </a:p>
          <a:p>
            <a:pPr marL="0" indent="0" algn="ctr">
              <a:buNone/>
            </a:pPr>
            <a:r>
              <a:rPr lang="en-US" dirty="0" smtClean="0"/>
              <a:t>People </a:t>
            </a:r>
            <a:r>
              <a:rPr lang="en-US" dirty="0"/>
              <a:t>laughed at us for using the word magical. But you know what? It turned out to be magical.</a:t>
            </a:r>
            <a:br>
              <a:rPr lang="en-US" dirty="0"/>
            </a:br>
            <a:r>
              <a:rPr lang="en-US" b="1" dirty="0"/>
              <a:t>Steve </a:t>
            </a:r>
            <a:r>
              <a:rPr lang="en-US" b="1" dirty="0" smtClean="0"/>
              <a:t>Jobs</a:t>
            </a:r>
            <a:endParaRPr lang="en-US" dirty="0"/>
          </a:p>
        </p:txBody>
      </p:sp>
      <p:pic>
        <p:nvPicPr>
          <p:cNvPr id="7170" name="Picture 2" descr="C:\Users\Jessica\AppData\Local\Microsoft\Windows\Temporary Internet Files\Content.IE5\S3O5W7U1\MC90043259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973" y="2143881"/>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91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en/3/3a/Scribblenauts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74" y="955122"/>
            <a:ext cx="4429678" cy="3974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iPad Screenshot 1"/>
          <p:cNvPicPr>
            <a:picLocks noChangeAspect="1" noChangeArrowheads="1"/>
          </p:cNvPicPr>
          <p:nvPr/>
        </p:nvPicPr>
        <p:blipFill rotWithShape="1">
          <a:blip r:embed="rId3">
            <a:extLst>
              <a:ext uri="{28A0092B-C50C-407E-A947-70E740481C1C}">
                <a14:useLocalDpi xmlns:a14="http://schemas.microsoft.com/office/drawing/2010/main" val="0"/>
              </a:ext>
            </a:extLst>
          </a:blip>
          <a:srcRect t="34942"/>
          <a:stretch/>
        </p:blipFill>
        <p:spPr bwMode="auto">
          <a:xfrm>
            <a:off x="6476861" y="2653669"/>
            <a:ext cx="4330696" cy="3756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1374774" y="5102087"/>
            <a:ext cx="3077956" cy="830997"/>
          </a:xfrm>
          <a:prstGeom prst="rect">
            <a:avLst/>
          </a:prstGeom>
          <a:noFill/>
        </p:spPr>
        <p:txBody>
          <a:bodyPr wrap="square" rtlCol="0">
            <a:spAutoFit/>
          </a:bodyPr>
          <a:lstStyle/>
          <a:p>
            <a:r>
              <a:rPr lang="en-US" sz="2400" b="1" dirty="0" err="1" smtClean="0"/>
              <a:t>Scribblenauts</a:t>
            </a:r>
            <a:r>
              <a:rPr lang="en-US" sz="2400" b="1" dirty="0" smtClean="0"/>
              <a:t>, Nintendo DS</a:t>
            </a:r>
            <a:endParaRPr lang="en-US" sz="2400" b="1" dirty="0"/>
          </a:p>
        </p:txBody>
      </p:sp>
      <p:sp>
        <p:nvSpPr>
          <p:cNvPr id="3" name="Rectangle 2"/>
          <p:cNvSpPr/>
          <p:nvPr/>
        </p:nvSpPr>
        <p:spPr>
          <a:xfrm>
            <a:off x="7128345" y="2088945"/>
            <a:ext cx="3679212" cy="461665"/>
          </a:xfrm>
          <a:prstGeom prst="rect">
            <a:avLst/>
          </a:prstGeom>
        </p:spPr>
        <p:txBody>
          <a:bodyPr wrap="none">
            <a:spAutoFit/>
          </a:bodyPr>
          <a:lstStyle/>
          <a:p>
            <a:r>
              <a:rPr lang="en-US" sz="2400" b="1" dirty="0"/>
              <a:t>Faces </a:t>
            </a:r>
            <a:r>
              <a:rPr lang="en-US" sz="2400" b="1" dirty="0" err="1"/>
              <a:t>iMake</a:t>
            </a:r>
            <a:r>
              <a:rPr lang="en-US" sz="2400" b="1" dirty="0"/>
              <a:t> </a:t>
            </a:r>
            <a:r>
              <a:rPr lang="en-US" sz="2400" b="1" dirty="0" smtClean="0"/>
              <a:t>– ABC, iPad</a:t>
            </a:r>
            <a:endParaRPr lang="en-US" sz="2400" b="1" dirty="0"/>
          </a:p>
        </p:txBody>
      </p:sp>
    </p:spTree>
    <p:extLst>
      <p:ext uri="{BB962C8B-B14F-4D97-AF65-F5344CB8AC3E}">
        <p14:creationId xmlns:p14="http://schemas.microsoft.com/office/powerpoint/2010/main" val="119014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ales Direction 16X9">
  <a:themeElements>
    <a:clrScheme name="Jessica">
      <a:dk1>
        <a:srgbClr val="9B2D1F"/>
      </a:dk1>
      <a:lt1>
        <a:srgbClr val="742117"/>
      </a:lt1>
      <a:dk2>
        <a:srgbClr val="8B7B57"/>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TotalTime>
  <Words>1804</Words>
  <Application>Microsoft Macintosh PowerPoint</Application>
  <PresentationFormat>Custom</PresentationFormat>
  <Paragraphs>211</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Sales Direction 16X9</vt:lpstr>
      <vt:lpstr>Instructional Gaming: Exploring Social and Cognitive Benefits for ESL Learners</vt:lpstr>
      <vt:lpstr>Session Overview</vt:lpstr>
      <vt:lpstr>Instructional Gaming</vt:lpstr>
      <vt:lpstr>What is Instructional Gaming?</vt:lpstr>
      <vt:lpstr>Why Instructional Gaming?</vt:lpstr>
      <vt:lpstr>Why Instructional Gaming?</vt:lpstr>
      <vt:lpstr>Diversity in Instructional Gaming</vt:lpstr>
      <vt:lpstr>Hand Held Devices</vt:lpstr>
      <vt:lpstr>PowerPoint Presentation</vt:lpstr>
      <vt:lpstr>Console Video Games</vt:lpstr>
      <vt:lpstr>PowerPoint Presentation</vt:lpstr>
      <vt:lpstr>PC Video Games</vt:lpstr>
      <vt:lpstr>PowerPoint Presentation</vt:lpstr>
      <vt:lpstr>PowerPoint Presentation</vt:lpstr>
      <vt:lpstr>Educational Use of Video Games in the ESL Classroom</vt:lpstr>
      <vt:lpstr>Challenge of students engaged in the classroom    </vt:lpstr>
      <vt:lpstr>What is adventure games?</vt:lpstr>
      <vt:lpstr>How to identify the effective game in the classroom  </vt:lpstr>
      <vt:lpstr>What teachers should do?</vt:lpstr>
      <vt:lpstr>PowerPoint Presentation</vt:lpstr>
      <vt:lpstr>PowerPoint Presentation</vt:lpstr>
      <vt:lpstr>PowerPoint Presentation</vt:lpstr>
      <vt:lpstr>Research Questions?</vt:lpstr>
      <vt:lpstr>Methodology </vt:lpstr>
      <vt:lpstr>Methodology </vt:lpstr>
      <vt:lpstr>Results </vt:lpstr>
      <vt:lpstr>PowerPoint Presentation</vt:lpstr>
      <vt:lpstr>Discussion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Jessica</dc:creator>
  <cp:lastModifiedBy>Bekir Mugayitoglu</cp:lastModifiedBy>
  <cp:revision>41</cp:revision>
  <dcterms:created xsi:type="dcterms:W3CDTF">2012-08-30T21:52:00Z</dcterms:created>
  <dcterms:modified xsi:type="dcterms:W3CDTF">2014-09-21T02:15:02Z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