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4" r:id="rId3"/>
    <p:sldId id="290" r:id="rId4"/>
    <p:sldId id="291" r:id="rId5"/>
    <p:sldId id="260" r:id="rId6"/>
    <p:sldId id="266" r:id="rId7"/>
    <p:sldId id="292" r:id="rId8"/>
    <p:sldId id="263" r:id="rId9"/>
    <p:sldId id="265" r:id="rId10"/>
    <p:sldId id="274" r:id="rId11"/>
    <p:sldId id="275" r:id="rId12"/>
    <p:sldId id="276" r:id="rId13"/>
    <p:sldId id="277" r:id="rId14"/>
    <p:sldId id="279" r:id="rId15"/>
    <p:sldId id="280" r:id="rId16"/>
    <p:sldId id="281" r:id="rId17"/>
    <p:sldId id="286" r:id="rId18"/>
    <p:sldId id="283" r:id="rId19"/>
    <p:sldId id="293" r:id="rId20"/>
    <p:sldId id="289" r:id="rId21"/>
    <p:sldId id="267" r:id="rId22"/>
    <p:sldId id="270" r:id="rId23"/>
    <p:sldId id="271" r:id="rId24"/>
    <p:sldId id="272" r:id="rId25"/>
    <p:sldId id="285" r:id="rId26"/>
    <p:sldId id="273" r:id="rId27"/>
    <p:sldId id="257" r:id="rId28"/>
    <p:sldId id="288" r:id="rId29"/>
    <p:sldId id="262" r:id="rId30"/>
    <p:sldId id="259"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51" autoAdjust="0"/>
  </p:normalViewPr>
  <p:slideViewPr>
    <p:cSldViewPr>
      <p:cViewPr>
        <p:scale>
          <a:sx n="72" d="100"/>
          <a:sy n="72" d="100"/>
        </p:scale>
        <p:origin x="-2696" y="-560"/>
      </p:cViewPr>
      <p:guideLst>
        <p:guide orient="horz" pos="2160"/>
        <p:guide pos="2880"/>
      </p:guideLst>
    </p:cSldViewPr>
  </p:slideViewPr>
  <p:notesTextViewPr>
    <p:cViewPr>
      <p:scale>
        <a:sx n="1" d="1"/>
        <a:sy n="1" d="1"/>
      </p:scale>
      <p:origin x="0" y="0"/>
    </p:cViewPr>
  </p:notesTextViewPr>
  <p:sorterViewPr>
    <p:cViewPr>
      <p:scale>
        <a:sx n="80" d="100"/>
        <a:sy n="80" d="100"/>
      </p:scale>
      <p:origin x="0" y="16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9227179158747"/>
          <c:y val="0.102766318665843"/>
          <c:w val="0.406089404497144"/>
          <c:h val="0.724194434372875"/>
        </c:manualLayout>
      </c:layout>
      <c:barChart>
        <c:barDir val="col"/>
        <c:grouping val="clustered"/>
        <c:varyColors val="0"/>
        <c:ser>
          <c:idx val="0"/>
          <c:order val="0"/>
          <c:tx>
            <c:strRef>
              <c:f>Sheet1!$B$1</c:f>
              <c:strCache>
                <c:ptCount val="1"/>
                <c:pt idx="0">
                  <c:v>Smartphone</c:v>
                </c:pt>
              </c:strCache>
            </c:strRef>
          </c:tx>
          <c:invertIfNegative val="0"/>
          <c:dLbls>
            <c:dLbl>
              <c:idx val="0"/>
              <c:layout>
                <c:manualLayout>
                  <c:x val="-0.00231161982117527"/>
                  <c:y val="0.183193750986499"/>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Million</c:v>
                </c:pt>
              </c:strCache>
            </c:strRef>
          </c:cat>
          <c:val>
            <c:numRef>
              <c:f>Sheet1!$B$2</c:f>
              <c:numCache>
                <c:formatCode>General</c:formatCode>
                <c:ptCount val="1"/>
                <c:pt idx="0">
                  <c:v>515.0</c:v>
                </c:pt>
              </c:numCache>
            </c:numRef>
          </c:val>
        </c:ser>
        <c:ser>
          <c:idx val="1"/>
          <c:order val="1"/>
          <c:tx>
            <c:strRef>
              <c:f>Sheet1!$C$1</c:f>
              <c:strCache>
                <c:ptCount val="1"/>
                <c:pt idx="0">
                  <c:v>Tablet</c:v>
                </c:pt>
              </c:strCache>
            </c:strRef>
          </c:tx>
          <c:invertIfNegative val="0"/>
          <c:dLbls>
            <c:dLbl>
              <c:idx val="0"/>
              <c:layout>
                <c:manualLayout>
                  <c:x val="0.0"/>
                  <c:y val="0.1021659004455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Million</c:v>
                </c:pt>
              </c:strCache>
            </c:strRef>
          </c:cat>
          <c:val>
            <c:numRef>
              <c:f>Sheet1!$C$2</c:f>
              <c:numCache>
                <c:formatCode>General</c:formatCode>
                <c:ptCount val="1"/>
                <c:pt idx="0">
                  <c:v>131.0</c:v>
                </c:pt>
              </c:numCache>
            </c:numRef>
          </c:val>
        </c:ser>
        <c:dLbls>
          <c:showLegendKey val="0"/>
          <c:showVal val="0"/>
          <c:showCatName val="0"/>
          <c:showSerName val="0"/>
          <c:showPercent val="0"/>
          <c:showBubbleSize val="0"/>
        </c:dLbls>
        <c:gapWidth val="150"/>
        <c:axId val="2090712328"/>
        <c:axId val="2134742488"/>
      </c:barChart>
      <c:catAx>
        <c:axId val="2090712328"/>
        <c:scaling>
          <c:orientation val="minMax"/>
        </c:scaling>
        <c:delete val="0"/>
        <c:axPos val="b"/>
        <c:numFmt formatCode="General" sourceLinked="1"/>
        <c:majorTickMark val="out"/>
        <c:minorTickMark val="none"/>
        <c:tickLblPos val="nextTo"/>
        <c:crossAx val="2134742488"/>
        <c:crosses val="autoZero"/>
        <c:auto val="1"/>
        <c:lblAlgn val="ctr"/>
        <c:lblOffset val="100"/>
        <c:noMultiLvlLbl val="0"/>
      </c:catAx>
      <c:valAx>
        <c:axId val="2134742488"/>
        <c:scaling>
          <c:orientation val="minMax"/>
        </c:scaling>
        <c:delete val="0"/>
        <c:axPos val="l"/>
        <c:majorGridlines/>
        <c:numFmt formatCode="General" sourceLinked="1"/>
        <c:majorTickMark val="out"/>
        <c:minorTickMark val="none"/>
        <c:tickLblPos val="nextTo"/>
        <c:crossAx val="20907123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Smartphone</c:v>
                </c:pt>
              </c:strCache>
            </c:strRef>
          </c:tx>
          <c:invertIfNegative val="0"/>
          <c:dLbls>
            <c:dLbl>
              <c:idx val="0"/>
              <c:layout>
                <c:manualLayout>
                  <c:x val="-0.00231161982117527"/>
                  <c:y val="0.183193750986499"/>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Sheet1!$A$2:$A$3</c:f>
              <c:numCache>
                <c:formatCode>General</c:formatCode>
                <c:ptCount val="2"/>
                <c:pt idx="0">
                  <c:v>2011.0</c:v>
                </c:pt>
                <c:pt idx="1">
                  <c:v>2012.0</c:v>
                </c:pt>
              </c:numCache>
            </c:numRef>
          </c:cat>
          <c:val>
            <c:numRef>
              <c:f>Sheet1!$B$2:$B$3</c:f>
              <c:numCache>
                <c:formatCode>0%</c:formatCode>
                <c:ptCount val="2"/>
                <c:pt idx="0">
                  <c:v>0.55</c:v>
                </c:pt>
                <c:pt idx="1">
                  <c:v>0.62</c:v>
                </c:pt>
              </c:numCache>
            </c:numRef>
          </c:val>
        </c:ser>
        <c:dLbls>
          <c:showLegendKey val="0"/>
          <c:showVal val="0"/>
          <c:showCatName val="0"/>
          <c:showSerName val="0"/>
          <c:showPercent val="0"/>
          <c:showBubbleSize val="0"/>
        </c:dLbls>
        <c:gapWidth val="150"/>
        <c:axId val="2046308552"/>
        <c:axId val="2090566392"/>
      </c:barChart>
      <c:catAx>
        <c:axId val="2046308552"/>
        <c:scaling>
          <c:orientation val="minMax"/>
        </c:scaling>
        <c:delete val="0"/>
        <c:axPos val="b"/>
        <c:numFmt formatCode="General" sourceLinked="1"/>
        <c:majorTickMark val="out"/>
        <c:minorTickMark val="none"/>
        <c:tickLblPos val="nextTo"/>
        <c:crossAx val="2090566392"/>
        <c:crosses val="autoZero"/>
        <c:auto val="1"/>
        <c:lblAlgn val="ctr"/>
        <c:lblOffset val="100"/>
        <c:noMultiLvlLbl val="0"/>
      </c:catAx>
      <c:valAx>
        <c:axId val="2090566392"/>
        <c:scaling>
          <c:orientation val="minMax"/>
        </c:scaling>
        <c:delete val="0"/>
        <c:axPos val="l"/>
        <c:majorGridlines/>
        <c:numFmt formatCode="0%" sourceLinked="1"/>
        <c:majorTickMark val="out"/>
        <c:minorTickMark val="none"/>
        <c:tickLblPos val="nextTo"/>
        <c:crossAx val="20463085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BYODing</c:v>
                </c:pt>
              </c:strCache>
            </c:strRef>
          </c:tx>
          <c:invertIfNegative val="0"/>
          <c:dLbls>
            <c:dLbl>
              <c:idx val="0"/>
              <c:tx>
                <c:rich>
                  <a:bodyPr/>
                  <a:lstStyle/>
                  <a:p>
                    <a:r>
                      <a:rPr lang="en-US" sz="3600" dirty="0">
                        <a:solidFill>
                          <a:srgbClr val="FFFF00"/>
                        </a:solidFill>
                      </a:rPr>
                      <a:t>20%</a:t>
                    </a:r>
                    <a:endParaRPr lang="en-US" sz="2800" dirty="0">
                      <a:solidFill>
                        <a:srgbClr val="FFFF00"/>
                      </a:solidFill>
                    </a:endParaRPr>
                  </a:p>
                </c:rich>
              </c:tx>
              <c:dLblPos val="inEnd"/>
              <c:showLegendKey val="0"/>
              <c:showVal val="1"/>
              <c:showCatName val="0"/>
              <c:showSerName val="0"/>
              <c:showPercent val="0"/>
              <c:showBubbleSize val="0"/>
            </c:dLbl>
            <c:dLbl>
              <c:idx val="1"/>
              <c:spPr/>
              <c:txPr>
                <a:bodyPr/>
                <a:lstStyle/>
                <a:p>
                  <a:pPr>
                    <a:defRPr sz="3600">
                      <a:solidFill>
                        <a:srgbClr val="FFFF00"/>
                      </a:solidFill>
                    </a:defRPr>
                  </a:pPr>
                  <a:endParaRPr lang="en-US"/>
                </a:p>
              </c:txPr>
              <c:dLblPos val="inEnd"/>
              <c:showLegendKey val="0"/>
              <c:showVal val="1"/>
              <c:showCatName val="0"/>
              <c:showSerName val="0"/>
              <c:showPercent val="0"/>
              <c:showBubbleSize val="0"/>
            </c:dLbl>
            <c:txPr>
              <a:bodyPr/>
              <a:lstStyle/>
              <a:p>
                <a:pPr>
                  <a:defRPr sz="3600"/>
                </a:pPr>
                <a:endParaRPr lang="en-US"/>
              </a:p>
            </c:txPr>
            <c:dLblPos val="inEnd"/>
            <c:showLegendKey val="0"/>
            <c:showVal val="1"/>
            <c:showCatName val="0"/>
            <c:showSerName val="0"/>
            <c:showPercent val="0"/>
            <c:showBubbleSize val="0"/>
            <c:showLeaderLines val="0"/>
          </c:dLbls>
          <c:cat>
            <c:numRef>
              <c:f>Sheet1!$A$2:$A$3</c:f>
              <c:numCache>
                <c:formatCode>General</c:formatCode>
                <c:ptCount val="2"/>
                <c:pt idx="0">
                  <c:v>2010.0</c:v>
                </c:pt>
                <c:pt idx="1">
                  <c:v>2014.0</c:v>
                </c:pt>
              </c:numCache>
            </c:numRef>
          </c:cat>
          <c:val>
            <c:numRef>
              <c:f>Sheet1!$B$2:$B$3</c:f>
              <c:numCache>
                <c:formatCode>0%</c:formatCode>
                <c:ptCount val="2"/>
                <c:pt idx="0">
                  <c:v>0.2</c:v>
                </c:pt>
                <c:pt idx="1">
                  <c:v>0.6</c:v>
                </c:pt>
              </c:numCache>
            </c:numRef>
          </c:val>
        </c:ser>
        <c:dLbls>
          <c:showLegendKey val="0"/>
          <c:showVal val="0"/>
          <c:showCatName val="0"/>
          <c:showSerName val="0"/>
          <c:showPercent val="0"/>
          <c:showBubbleSize val="0"/>
        </c:dLbls>
        <c:gapWidth val="150"/>
        <c:axId val="2133538440"/>
        <c:axId val="2045868792"/>
      </c:barChart>
      <c:catAx>
        <c:axId val="2133538440"/>
        <c:scaling>
          <c:orientation val="minMax"/>
        </c:scaling>
        <c:delete val="0"/>
        <c:axPos val="b"/>
        <c:numFmt formatCode="General" sourceLinked="1"/>
        <c:majorTickMark val="out"/>
        <c:minorTickMark val="none"/>
        <c:tickLblPos val="nextTo"/>
        <c:crossAx val="2045868792"/>
        <c:crosses val="autoZero"/>
        <c:auto val="1"/>
        <c:lblAlgn val="ctr"/>
        <c:lblOffset val="100"/>
        <c:noMultiLvlLbl val="0"/>
      </c:catAx>
      <c:valAx>
        <c:axId val="2045868792"/>
        <c:scaling>
          <c:orientation val="minMax"/>
        </c:scaling>
        <c:delete val="0"/>
        <c:axPos val="l"/>
        <c:majorGridlines/>
        <c:numFmt formatCode="0%" sourceLinked="1"/>
        <c:majorTickMark val="out"/>
        <c:minorTickMark val="none"/>
        <c:tickLblPos val="nextTo"/>
        <c:crossAx val="21335384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0158D-AD64-D345-91F4-450456BB7C53}" type="doc">
      <dgm:prSet loTypeId="urn:microsoft.com/office/officeart/2005/8/layout/arrow6" loCatId="" qsTypeId="urn:microsoft.com/office/officeart/2005/8/quickstyle/simple1" qsCatId="simple" csTypeId="urn:microsoft.com/office/officeart/2005/8/colors/colorful2" csCatId="colorful" phldr="1"/>
      <dgm:spPr/>
      <dgm:t>
        <a:bodyPr/>
        <a:lstStyle/>
        <a:p>
          <a:endParaRPr lang="en-US"/>
        </a:p>
      </dgm:t>
    </dgm:pt>
    <dgm:pt modelId="{7F6446B7-87FC-6947-A836-31C19A6790BF}">
      <dgm:prSet phldrT="[Text]"/>
      <dgm:spPr/>
      <dgm:t>
        <a:bodyPr/>
        <a:lstStyle/>
        <a:p>
          <a:r>
            <a:rPr lang="en-US" dirty="0" smtClean="0"/>
            <a:t>19</a:t>
          </a:r>
          <a:r>
            <a:rPr lang="en-US" baseline="30000" dirty="0" smtClean="0"/>
            <a:t>th</a:t>
          </a:r>
          <a:r>
            <a:rPr lang="en-US" dirty="0" smtClean="0"/>
            <a:t> Century</a:t>
          </a:r>
          <a:endParaRPr lang="en-US" dirty="0"/>
        </a:p>
      </dgm:t>
    </dgm:pt>
    <dgm:pt modelId="{5A26F10F-E84E-5441-8F03-D847C77F4E13}" type="parTrans" cxnId="{2EE6EEC9-1E8D-8940-A07A-C9ABE45023C8}">
      <dgm:prSet/>
      <dgm:spPr/>
      <dgm:t>
        <a:bodyPr/>
        <a:lstStyle/>
        <a:p>
          <a:endParaRPr lang="en-US"/>
        </a:p>
      </dgm:t>
    </dgm:pt>
    <dgm:pt modelId="{BE2DF015-EF4C-0842-9165-4D6ACCFEE7AE}" type="sibTrans" cxnId="{2EE6EEC9-1E8D-8940-A07A-C9ABE45023C8}">
      <dgm:prSet/>
      <dgm:spPr/>
      <dgm:t>
        <a:bodyPr/>
        <a:lstStyle/>
        <a:p>
          <a:endParaRPr lang="en-US"/>
        </a:p>
      </dgm:t>
    </dgm:pt>
    <dgm:pt modelId="{E11F43F3-74BB-0E4C-A428-D700277C7DB1}">
      <dgm:prSet phldrT="[Text]"/>
      <dgm:spPr/>
      <dgm:t>
        <a:bodyPr/>
        <a:lstStyle/>
        <a:p>
          <a:r>
            <a:rPr lang="en-US" dirty="0" smtClean="0"/>
            <a:t>21</a:t>
          </a:r>
          <a:r>
            <a:rPr lang="en-US" baseline="30000" dirty="0" smtClean="0"/>
            <a:t>st</a:t>
          </a:r>
          <a:r>
            <a:rPr lang="en-US" dirty="0" smtClean="0"/>
            <a:t> </a:t>
          </a:r>
          <a:br>
            <a:rPr lang="en-US" dirty="0" smtClean="0"/>
          </a:br>
          <a:r>
            <a:rPr lang="en-US" dirty="0" smtClean="0"/>
            <a:t>Century</a:t>
          </a:r>
          <a:endParaRPr lang="en-US" dirty="0"/>
        </a:p>
      </dgm:t>
    </dgm:pt>
    <dgm:pt modelId="{37FF4EFC-4779-254C-ADBF-3E68C9EEBE5A}" type="parTrans" cxnId="{15576E11-EE98-6142-A2BF-66A6F5F9EE0A}">
      <dgm:prSet/>
      <dgm:spPr/>
      <dgm:t>
        <a:bodyPr/>
        <a:lstStyle/>
        <a:p>
          <a:endParaRPr lang="en-US"/>
        </a:p>
      </dgm:t>
    </dgm:pt>
    <dgm:pt modelId="{272676A8-B750-9C4F-8C99-620B5226DFB8}" type="sibTrans" cxnId="{15576E11-EE98-6142-A2BF-66A6F5F9EE0A}">
      <dgm:prSet/>
      <dgm:spPr/>
      <dgm:t>
        <a:bodyPr/>
        <a:lstStyle/>
        <a:p>
          <a:endParaRPr lang="en-US"/>
        </a:p>
      </dgm:t>
    </dgm:pt>
    <dgm:pt modelId="{EF45C893-BD6D-2C44-B0AF-24DB85CAA103}" type="pres">
      <dgm:prSet presAssocID="{29B0158D-AD64-D345-91F4-450456BB7C53}" presName="compositeShape" presStyleCnt="0">
        <dgm:presLayoutVars>
          <dgm:chMax val="2"/>
          <dgm:dir/>
          <dgm:resizeHandles val="exact"/>
        </dgm:presLayoutVars>
      </dgm:prSet>
      <dgm:spPr/>
      <dgm:t>
        <a:bodyPr/>
        <a:lstStyle/>
        <a:p>
          <a:endParaRPr lang="en-US"/>
        </a:p>
      </dgm:t>
    </dgm:pt>
    <dgm:pt modelId="{C605194F-2374-F648-B444-1106F4CCDFC0}" type="pres">
      <dgm:prSet presAssocID="{29B0158D-AD64-D345-91F4-450456BB7C53}" presName="ribbon" presStyleLbl="node1" presStyleIdx="0" presStyleCnt="1" custLinFactNeighborX="-1250" custLinFactNeighborY="0"/>
      <dgm:spPr/>
    </dgm:pt>
    <dgm:pt modelId="{4439356F-2BA2-A14D-95B8-12528B72BC51}" type="pres">
      <dgm:prSet presAssocID="{29B0158D-AD64-D345-91F4-450456BB7C53}" presName="leftArrowText" presStyleLbl="node1" presStyleIdx="0" presStyleCnt="1">
        <dgm:presLayoutVars>
          <dgm:chMax val="0"/>
          <dgm:bulletEnabled val="1"/>
        </dgm:presLayoutVars>
      </dgm:prSet>
      <dgm:spPr/>
      <dgm:t>
        <a:bodyPr/>
        <a:lstStyle/>
        <a:p>
          <a:endParaRPr lang="en-US"/>
        </a:p>
      </dgm:t>
    </dgm:pt>
    <dgm:pt modelId="{3A830B76-08EE-6D41-BC07-B69C4EE785A0}" type="pres">
      <dgm:prSet presAssocID="{29B0158D-AD64-D345-91F4-450456BB7C53}" presName="rightArrowText" presStyleLbl="node1" presStyleIdx="0" presStyleCnt="1">
        <dgm:presLayoutVars>
          <dgm:chMax val="0"/>
          <dgm:bulletEnabled val="1"/>
        </dgm:presLayoutVars>
      </dgm:prSet>
      <dgm:spPr/>
      <dgm:t>
        <a:bodyPr/>
        <a:lstStyle/>
        <a:p>
          <a:endParaRPr lang="en-US"/>
        </a:p>
      </dgm:t>
    </dgm:pt>
  </dgm:ptLst>
  <dgm:cxnLst>
    <dgm:cxn modelId="{2EE6EEC9-1E8D-8940-A07A-C9ABE45023C8}" srcId="{29B0158D-AD64-D345-91F4-450456BB7C53}" destId="{7F6446B7-87FC-6947-A836-31C19A6790BF}" srcOrd="0" destOrd="0" parTransId="{5A26F10F-E84E-5441-8F03-D847C77F4E13}" sibTransId="{BE2DF015-EF4C-0842-9165-4D6ACCFEE7AE}"/>
    <dgm:cxn modelId="{15576E11-EE98-6142-A2BF-66A6F5F9EE0A}" srcId="{29B0158D-AD64-D345-91F4-450456BB7C53}" destId="{E11F43F3-74BB-0E4C-A428-D700277C7DB1}" srcOrd="1" destOrd="0" parTransId="{37FF4EFC-4779-254C-ADBF-3E68C9EEBE5A}" sibTransId="{272676A8-B750-9C4F-8C99-620B5226DFB8}"/>
    <dgm:cxn modelId="{40F9D6C2-C2F7-8B4D-9D12-ACD648181321}" type="presOf" srcId="{7F6446B7-87FC-6947-A836-31C19A6790BF}" destId="{4439356F-2BA2-A14D-95B8-12528B72BC51}" srcOrd="0" destOrd="0" presId="urn:microsoft.com/office/officeart/2005/8/layout/arrow6"/>
    <dgm:cxn modelId="{7E4340D8-B864-F142-A036-A99E6C257728}" type="presOf" srcId="{E11F43F3-74BB-0E4C-A428-D700277C7DB1}" destId="{3A830B76-08EE-6D41-BC07-B69C4EE785A0}" srcOrd="0" destOrd="0" presId="urn:microsoft.com/office/officeart/2005/8/layout/arrow6"/>
    <dgm:cxn modelId="{3D9ED548-AC9A-E24D-B845-D5D92E8B4462}" type="presOf" srcId="{29B0158D-AD64-D345-91F4-450456BB7C53}" destId="{EF45C893-BD6D-2C44-B0AF-24DB85CAA103}" srcOrd="0" destOrd="0" presId="urn:microsoft.com/office/officeart/2005/8/layout/arrow6"/>
    <dgm:cxn modelId="{F55B420D-4F4F-1A48-AFA3-7658243825D3}" type="presParOf" srcId="{EF45C893-BD6D-2C44-B0AF-24DB85CAA103}" destId="{C605194F-2374-F648-B444-1106F4CCDFC0}" srcOrd="0" destOrd="0" presId="urn:microsoft.com/office/officeart/2005/8/layout/arrow6"/>
    <dgm:cxn modelId="{E7F91F9A-568D-9F40-86EE-7DE5B9B5EFB7}" type="presParOf" srcId="{EF45C893-BD6D-2C44-B0AF-24DB85CAA103}" destId="{4439356F-2BA2-A14D-95B8-12528B72BC51}" srcOrd="1" destOrd="0" presId="urn:microsoft.com/office/officeart/2005/8/layout/arrow6"/>
    <dgm:cxn modelId="{A4A984C2-8FFF-B540-B624-8FBFED7E2146}" type="presParOf" srcId="{EF45C893-BD6D-2C44-B0AF-24DB85CAA103}" destId="{3A830B76-08EE-6D41-BC07-B69C4EE785A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7A3FA-C078-E547-A7B6-760035F20A74}" type="datetimeFigureOut">
              <a:rPr lang="en-US" smtClean="0"/>
              <a:t>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F725E-8782-5B47-95A7-E9DE51B962F8}" type="slidenum">
              <a:rPr lang="en-US" smtClean="0"/>
              <a:t>‹#›</a:t>
            </a:fld>
            <a:endParaRPr lang="en-US"/>
          </a:p>
        </p:txBody>
      </p:sp>
    </p:spTree>
    <p:extLst>
      <p:ext uri="{BB962C8B-B14F-4D97-AF65-F5344CB8AC3E}">
        <p14:creationId xmlns:p14="http://schemas.microsoft.com/office/powerpoint/2010/main" val="1619107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a:t>
            </a:r>
            <a:r>
              <a:rPr lang="en-US" baseline="0" dirty="0" smtClean="0"/>
              <a:t> minute discussion.</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1</a:t>
            </a:fld>
            <a:endParaRPr lang="en-US"/>
          </a:p>
        </p:txBody>
      </p:sp>
    </p:spTree>
    <p:extLst>
      <p:ext uri="{BB962C8B-B14F-4D97-AF65-F5344CB8AC3E}">
        <p14:creationId xmlns:p14="http://schemas.microsoft.com/office/powerpoint/2010/main" val="2267889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Juel</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21</a:t>
            </a:fld>
            <a:endParaRPr lang="en-US"/>
          </a:p>
        </p:txBody>
      </p:sp>
    </p:spTree>
    <p:extLst>
      <p:ext uri="{BB962C8B-B14F-4D97-AF65-F5344CB8AC3E}">
        <p14:creationId xmlns:p14="http://schemas.microsoft.com/office/powerpoint/2010/main" val="253540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Juel</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22</a:t>
            </a:fld>
            <a:endParaRPr lang="en-US"/>
          </a:p>
        </p:txBody>
      </p:sp>
    </p:spTree>
    <p:extLst>
      <p:ext uri="{BB962C8B-B14F-4D97-AF65-F5344CB8AC3E}">
        <p14:creationId xmlns:p14="http://schemas.microsoft.com/office/powerpoint/2010/main" val="382341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Juel</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23</a:t>
            </a:fld>
            <a:endParaRPr lang="en-US"/>
          </a:p>
        </p:txBody>
      </p:sp>
    </p:spTree>
    <p:extLst>
      <p:ext uri="{BB962C8B-B14F-4D97-AF65-F5344CB8AC3E}">
        <p14:creationId xmlns:p14="http://schemas.microsoft.com/office/powerpoint/2010/main" val="3695947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Juel</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24</a:t>
            </a:fld>
            <a:endParaRPr lang="en-US"/>
          </a:p>
        </p:txBody>
      </p:sp>
    </p:spTree>
    <p:extLst>
      <p:ext uri="{BB962C8B-B14F-4D97-AF65-F5344CB8AC3E}">
        <p14:creationId xmlns:p14="http://schemas.microsoft.com/office/powerpoint/2010/main" val="349403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as educators, resisting</a:t>
            </a:r>
            <a:r>
              <a:rPr lang="en-US" baseline="0" dirty="0" smtClean="0"/>
              <a:t> the change?  Let’s take for instance the state of the weather this season and how it has wrecked havoc on our school calendars, especially K-12.  If educators incorporating more of a hybrid learning approach, learning might not have had so many interruptions. It could be reflected in the 24/7 accessibility to information which could be harnessed towards reflection or learning time. </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5</a:t>
            </a:fld>
            <a:endParaRPr lang="en-US"/>
          </a:p>
        </p:txBody>
      </p:sp>
    </p:spTree>
    <p:extLst>
      <p:ext uri="{BB962C8B-B14F-4D97-AF65-F5344CB8AC3E}">
        <p14:creationId xmlns:p14="http://schemas.microsoft.com/office/powerpoint/2010/main" val="219479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a digital divide still exist?  Can we stop the flood of devices that have infiltrated our lives both personally and professionally? We can arguably state that snail mail, checkbooks, landlines and watches alarm clocks are heading beyond their heydays. Can we really hold back on technology for our traditional classrooms?</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6</a:t>
            </a:fld>
            <a:endParaRPr lang="en-US"/>
          </a:p>
        </p:txBody>
      </p:sp>
    </p:spTree>
    <p:extLst>
      <p:ext uri="{BB962C8B-B14F-4D97-AF65-F5344CB8AC3E}">
        <p14:creationId xmlns:p14="http://schemas.microsoft.com/office/powerpoint/2010/main" val="256987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definition is my own. </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8</a:t>
            </a:fld>
            <a:endParaRPr lang="en-US"/>
          </a:p>
        </p:txBody>
      </p:sp>
    </p:spTree>
    <p:extLst>
      <p:ext uri="{BB962C8B-B14F-4D97-AF65-F5344CB8AC3E}">
        <p14:creationId xmlns:p14="http://schemas.microsoft.com/office/powerpoint/2010/main" val="105436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digital landscape changes</a:t>
            </a:r>
            <a:r>
              <a:rPr lang="en-US" baseline="0" dirty="0" smtClean="0"/>
              <a:t> all the time.  We cannot be productive to the device but rather the instructional methods to allow for the flexibility for growth. </a:t>
            </a:r>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9</a:t>
            </a:fld>
            <a:endParaRPr lang="en-US"/>
          </a:p>
        </p:txBody>
      </p:sp>
    </p:spTree>
    <p:extLst>
      <p:ext uri="{BB962C8B-B14F-4D97-AF65-F5344CB8AC3E}">
        <p14:creationId xmlns:p14="http://schemas.microsoft.com/office/powerpoint/2010/main" val="244873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an opportunity to not just fix things, but to get the infrastructure ready for the future. </a:t>
            </a:r>
          </a:p>
          <a:p>
            <a:r>
              <a:rPr lang="en-US" dirty="0" smtClean="0"/>
              <a:t>Growing supply of smartphones, tables and notebooks, but BYOD is growing?</a:t>
            </a:r>
          </a:p>
          <a:p>
            <a:r>
              <a:rPr lang="en-US" dirty="0" smtClean="0"/>
              <a:t>Campus should require a lot more than just welcoming outside devices. </a:t>
            </a:r>
          </a:p>
          <a:p>
            <a:r>
              <a:rPr lang="en-US" dirty="0" smtClean="0"/>
              <a:t>In fall 2012, Rowan-Cabarrus Community College (RCCC) formalized its BYOD plan by requiring students in its nursing program to bring their own devices. </a:t>
            </a:r>
          </a:p>
          <a:p>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14</a:t>
            </a:fld>
            <a:endParaRPr lang="en-US"/>
          </a:p>
        </p:txBody>
      </p:sp>
    </p:spTree>
    <p:extLst>
      <p:ext uri="{BB962C8B-B14F-4D97-AF65-F5344CB8AC3E}">
        <p14:creationId xmlns:p14="http://schemas.microsoft.com/office/powerpoint/2010/main" val="76363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85 percent of educational institutions allow students, teachers and faculty to use personal devices on school networks.</a:t>
            </a:r>
          </a:p>
          <a:p>
            <a:r>
              <a:rPr lang="en-US" dirty="0" smtClean="0"/>
              <a:t>This is a huge opportunity for professors and students to engage in new learning styles.</a:t>
            </a:r>
          </a:p>
          <a:p>
            <a:r>
              <a:rPr lang="en-US" dirty="0" smtClean="0"/>
              <a:t>Putting technology in students’ hands is transforming the educational experience. </a:t>
            </a:r>
          </a:p>
          <a:p>
            <a:r>
              <a:rPr lang="en-US" dirty="0" smtClean="0"/>
              <a:t>BYOD is fueling the transition as educations move from traditional lecture-based instructions to new models of learning, teaching and collaboration. </a:t>
            </a:r>
          </a:p>
          <a:p>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15</a:t>
            </a:fld>
            <a:endParaRPr lang="en-US"/>
          </a:p>
        </p:txBody>
      </p:sp>
    </p:spTree>
    <p:extLst>
      <p:ext uri="{BB962C8B-B14F-4D97-AF65-F5344CB8AC3E}">
        <p14:creationId xmlns:p14="http://schemas.microsoft.com/office/powerpoint/2010/main" val="1792193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I was undergraduate student 7 years ago in Turkey, instructions were traditional lecture-based.  BYOD was not welcoming and requiring in the class. I saw once one of my classmates brought her laptop to the class. </a:t>
            </a:r>
          </a:p>
          <a:p>
            <a:r>
              <a:rPr lang="en-US" sz="1200" dirty="0" smtClean="0"/>
              <a:t>There are several reasons even though it was not welcoming and requiring, the economical difficulties were effecting to buy laptops. In particular, smartphones, </a:t>
            </a:r>
            <a:r>
              <a:rPr lang="en-US" sz="1200" dirty="0" err="1" smtClean="0"/>
              <a:t>ipads</a:t>
            </a:r>
            <a:r>
              <a:rPr lang="en-US" sz="1200" dirty="0" smtClean="0"/>
              <a:t>, laptops are double price of American price. </a:t>
            </a:r>
          </a:p>
          <a:p>
            <a:r>
              <a:rPr lang="en-US" sz="1200" dirty="0" smtClean="0"/>
              <a:t> After I arrived America, I have been English as a second language program at Duquesne University, took prerequisite courses with undergraduate students, I took graduate courses with  master’s students, and am taking doctoral courses with doctoral students. </a:t>
            </a:r>
          </a:p>
          <a:p>
            <a:r>
              <a:rPr lang="en-US" sz="1200" dirty="0" smtClean="0"/>
              <a:t>What it is interesting, I took so many various classes with different backgrounds and cultures. </a:t>
            </a:r>
          </a:p>
          <a:p>
            <a:r>
              <a:rPr lang="en-US" sz="1200" dirty="0" smtClean="0"/>
              <a:t>Economical factors, when I was at community college, I took math and business classes, there were just 5 students out of 25 were bringing their own devices. Graduate school at private university the number of students are increasing to use devices. Comparing the salary and supporting by their family, the loan effects whether they bring their device or not. </a:t>
            </a:r>
          </a:p>
          <a:p>
            <a:r>
              <a:rPr lang="en-US" sz="1200" dirty="0" smtClean="0"/>
              <a:t> Department background factors, I took statistics, American politics, Theory and practice teaching English, Introduction to International Relations, Statistics, Interactive design. What stood out is that more tech related majors like Computer Science, Instructional technology, Graphic design  are encouraging and welcoming bring your own device, but social science majors public policy, teaching English, international relations are not welcoming and requiring, but also discouraging. I remember once in American politics class my instructor was staring at me while I was using I pad in the class.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16</a:t>
            </a:fld>
            <a:endParaRPr lang="en-US"/>
          </a:p>
        </p:txBody>
      </p:sp>
    </p:spTree>
    <p:extLst>
      <p:ext uri="{BB962C8B-B14F-4D97-AF65-F5344CB8AC3E}">
        <p14:creationId xmlns:p14="http://schemas.microsoft.com/office/powerpoint/2010/main" val="73323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Age factors, What I observed is interesting, old generation is using their device less than young generations use their own device. Digital native who was born with technology is confortable, familiar, and picking up everything by device, but digital immigrants are not used to use devices, but pencil-paper traditional classroom.   </a:t>
            </a:r>
          </a:p>
          <a:p>
            <a:endParaRPr lang="en-US" dirty="0"/>
          </a:p>
        </p:txBody>
      </p:sp>
      <p:sp>
        <p:nvSpPr>
          <p:cNvPr id="4" name="Slide Number Placeholder 3"/>
          <p:cNvSpPr>
            <a:spLocks noGrp="1"/>
          </p:cNvSpPr>
          <p:nvPr>
            <p:ph type="sldNum" sz="quarter" idx="10"/>
          </p:nvPr>
        </p:nvSpPr>
        <p:spPr/>
        <p:txBody>
          <a:bodyPr/>
          <a:lstStyle/>
          <a:p>
            <a:fld id="{774F725E-8782-5B47-95A7-E9DE51B962F8}" type="slidenum">
              <a:rPr lang="en-US" smtClean="0"/>
              <a:t>18</a:t>
            </a:fld>
            <a:endParaRPr lang="en-US"/>
          </a:p>
        </p:txBody>
      </p:sp>
    </p:spTree>
    <p:extLst>
      <p:ext uri="{BB962C8B-B14F-4D97-AF65-F5344CB8AC3E}">
        <p14:creationId xmlns:p14="http://schemas.microsoft.com/office/powerpoint/2010/main" val="2168057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F6F0C6-F799-447B-9F18-7760EBDC62EC}"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0321B-9461-4908-9FB2-35326BAB7F16}" type="slidenum">
              <a:rPr lang="en-US" smtClean="0"/>
              <a:t>‹#›</a:t>
            </a:fld>
            <a:endParaRPr lang="en-US"/>
          </a:p>
        </p:txBody>
      </p:sp>
      <p:grpSp>
        <p:nvGrpSpPr>
          <p:cNvPr id="7" name="Group 6"/>
          <p:cNvGrpSpPr/>
          <p:nvPr userDrawn="1"/>
        </p:nvGrpSpPr>
        <p:grpSpPr>
          <a:xfrm>
            <a:off x="-50180" y="4517458"/>
            <a:ext cx="9220200" cy="2340542"/>
            <a:chOff x="0" y="4044923"/>
            <a:chExt cx="9144000" cy="2813078"/>
          </a:xfrm>
        </p:grpSpPr>
        <p:sp>
          <p:nvSpPr>
            <p:cNvPr id="8" name="Rectangle 7"/>
            <p:cNvSpPr/>
            <p:nvPr/>
          </p:nvSpPr>
          <p:spPr>
            <a:xfrm>
              <a:off x="0" y="4144029"/>
              <a:ext cx="9144000" cy="2713971"/>
            </a:xfrm>
            <a:prstGeom prst="rect">
              <a:avLst/>
            </a:prstGeom>
            <a:solidFill>
              <a:schemeClr val="accent6">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Kelli\AppData\Local\Microsoft\Windows\Temporary Internet Files\Content.IE5\98OA1JU6\MP900422589[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58014" y="4343399"/>
              <a:ext cx="2809786" cy="24905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4" descr="C:\Users\Kelli\AppData\Local\Microsoft\Windows\Temporary Internet Files\Content.IE5\PKE8WXGH\MP900414104[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72071" y="4144028"/>
              <a:ext cx="3140681" cy="27139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5" descr="C:\Users\Kelli\AppData\Local\Microsoft\Windows\Temporary Internet Files\Content.IE5\PKE8WXGH\MP900442369[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929" y="4044923"/>
              <a:ext cx="1872071" cy="28130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2" name="Picture 6" descr="C:\Users\Kelli\AppData\Local\Microsoft\Windows\Temporary Internet Files\Content.IE5\98OA1JU6\MP900442247[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4648199" y="4144029"/>
              <a:ext cx="1665853" cy="27139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sp>
        <p:nvSpPr>
          <p:cNvPr id="13" name="TextBox 12"/>
          <p:cNvSpPr txBox="1"/>
          <p:nvPr userDrawn="1"/>
        </p:nvSpPr>
        <p:spPr>
          <a:xfrm>
            <a:off x="0" y="6629400"/>
            <a:ext cx="2895600" cy="246221"/>
          </a:xfrm>
          <a:prstGeom prst="rect">
            <a:avLst/>
          </a:prstGeom>
          <a:noFill/>
        </p:spPr>
        <p:txBody>
          <a:bodyPr wrap="square" rtlCol="0">
            <a:spAutoFit/>
          </a:bodyPr>
          <a:lstStyle/>
          <a:p>
            <a:r>
              <a:rPr lang="en-US" sz="1000" dirty="0" smtClean="0"/>
              <a:t>© Murphy-Godfrey,</a:t>
            </a:r>
            <a:r>
              <a:rPr lang="en-US" sz="1000" baseline="0" dirty="0" smtClean="0"/>
              <a:t> Smith, &amp; </a:t>
            </a:r>
            <a:r>
              <a:rPr lang="en-US" sz="1000" baseline="0" dirty="0" err="1" smtClean="0"/>
              <a:t>Mugayitoglu</a:t>
            </a:r>
            <a:r>
              <a:rPr lang="en-US" sz="1000" baseline="0" dirty="0" smtClean="0"/>
              <a:t> 2014 </a:t>
            </a:r>
            <a:endParaRPr lang="en-US" sz="1000" dirty="0"/>
          </a:p>
        </p:txBody>
      </p:sp>
    </p:spTree>
    <p:extLst>
      <p:ext uri="{BB962C8B-B14F-4D97-AF65-F5344CB8AC3E}">
        <p14:creationId xmlns:p14="http://schemas.microsoft.com/office/powerpoint/2010/main" val="17705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6F0C6-F799-447B-9F18-7760EBDC62EC}"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225532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6F0C6-F799-447B-9F18-7760EBDC62EC}"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297799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F6F0C6-F799-447B-9F18-7760EBDC62EC}"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0321B-9461-4908-9FB2-35326BAB7F16}" type="slidenum">
              <a:rPr lang="en-US" smtClean="0"/>
              <a:t>‹#›</a:t>
            </a:fld>
            <a:endParaRPr lang="en-US"/>
          </a:p>
        </p:txBody>
      </p:sp>
      <p:grpSp>
        <p:nvGrpSpPr>
          <p:cNvPr id="7" name="Group 6"/>
          <p:cNvGrpSpPr/>
          <p:nvPr userDrawn="1"/>
        </p:nvGrpSpPr>
        <p:grpSpPr>
          <a:xfrm>
            <a:off x="-33454" y="4517458"/>
            <a:ext cx="9220200" cy="2340541"/>
            <a:chOff x="0" y="4044923"/>
            <a:chExt cx="9144000" cy="2813077"/>
          </a:xfrm>
        </p:grpSpPr>
        <p:sp>
          <p:nvSpPr>
            <p:cNvPr id="8" name="Rectangle 7"/>
            <p:cNvSpPr/>
            <p:nvPr/>
          </p:nvSpPr>
          <p:spPr>
            <a:xfrm>
              <a:off x="0" y="4144029"/>
              <a:ext cx="9144000" cy="2713971"/>
            </a:xfrm>
            <a:prstGeom prst="rect">
              <a:avLst/>
            </a:prstGeom>
            <a:solidFill>
              <a:schemeClr val="accent6">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Kelli\AppData\Local\Microsoft\Windows\Temporary Internet Files\Content.IE5\98OA1JU6\MP900422589[1].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00385" y="4343398"/>
              <a:ext cx="2067415" cy="24905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4" descr="C:\Users\Kelli\AppData\Local\Microsoft\Windows\Temporary Internet Files\Content.IE5\PKE8WXGH\MP900414104[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72071" y="4144028"/>
              <a:ext cx="3140681" cy="27139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5" descr="C:\Users\Kelli\AppData\Local\Microsoft\Windows\Temporary Internet Files\Content.IE5\PKE8WXGH\MP900442369[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929" y="4044923"/>
              <a:ext cx="1872071" cy="28130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953000" y="4734371"/>
            <a:ext cx="2057400" cy="2047429"/>
          </a:xfrm>
          <a:prstGeom prst="rect">
            <a:avLst/>
          </a:prstGeom>
          <a:effectLst>
            <a:softEdge rad="127000"/>
          </a:effectLst>
        </p:spPr>
      </p:pic>
      <p:sp>
        <p:nvSpPr>
          <p:cNvPr id="12" name="TextBox 11"/>
          <p:cNvSpPr txBox="1"/>
          <p:nvPr userDrawn="1"/>
        </p:nvSpPr>
        <p:spPr>
          <a:xfrm>
            <a:off x="0" y="6629400"/>
            <a:ext cx="2895600" cy="246221"/>
          </a:xfrm>
          <a:prstGeom prst="rect">
            <a:avLst/>
          </a:prstGeom>
          <a:noFill/>
        </p:spPr>
        <p:txBody>
          <a:bodyPr wrap="square" rtlCol="0">
            <a:spAutoFit/>
          </a:bodyPr>
          <a:lstStyle/>
          <a:p>
            <a:r>
              <a:rPr lang="en-US" sz="1000" dirty="0" smtClean="0"/>
              <a:t>© Murphy-Godfrey,</a:t>
            </a:r>
            <a:r>
              <a:rPr lang="en-US" sz="1000" baseline="0" dirty="0" smtClean="0"/>
              <a:t> Smith, &amp; </a:t>
            </a:r>
            <a:r>
              <a:rPr lang="en-US" sz="1000" baseline="0" dirty="0" err="1" smtClean="0"/>
              <a:t>Mugayitoglu</a:t>
            </a:r>
            <a:r>
              <a:rPr lang="en-US" sz="1000" baseline="0" dirty="0" smtClean="0"/>
              <a:t> 2014 </a:t>
            </a:r>
            <a:endParaRPr lang="en-US" sz="1000" dirty="0"/>
          </a:p>
        </p:txBody>
      </p:sp>
    </p:spTree>
    <p:extLst>
      <p:ext uri="{BB962C8B-B14F-4D97-AF65-F5344CB8AC3E}">
        <p14:creationId xmlns:p14="http://schemas.microsoft.com/office/powerpoint/2010/main" val="19986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6F0C6-F799-447B-9F18-7760EBDC62EC}" type="datetimeFigureOut">
              <a:rPr lang="en-US" smtClean="0"/>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67911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F6F0C6-F799-447B-9F18-7760EBDC62EC}"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279063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F6F0C6-F799-447B-9F18-7760EBDC62EC}" type="datetimeFigureOut">
              <a:rPr lang="en-US" smtClean="0"/>
              <a:t>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416861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F6F0C6-F799-447B-9F18-7760EBDC62EC}" type="datetimeFigureOut">
              <a:rPr lang="en-US" smtClean="0"/>
              <a:t>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9396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6F0C6-F799-447B-9F18-7760EBDC62EC}" type="datetimeFigureOut">
              <a:rPr lang="en-US" smtClean="0"/>
              <a:t>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120441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6F0C6-F799-447B-9F18-7760EBDC62EC}"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404010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6F0C6-F799-447B-9F18-7760EBDC62EC}" type="datetimeFigureOut">
              <a:rPr lang="en-US" smtClean="0"/>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0321B-9461-4908-9FB2-35326BAB7F16}" type="slidenum">
              <a:rPr lang="en-US" smtClean="0"/>
              <a:t>‹#›</a:t>
            </a:fld>
            <a:endParaRPr lang="en-US"/>
          </a:p>
        </p:txBody>
      </p:sp>
    </p:spTree>
    <p:extLst>
      <p:ext uri="{BB962C8B-B14F-4D97-AF65-F5344CB8AC3E}">
        <p14:creationId xmlns:p14="http://schemas.microsoft.com/office/powerpoint/2010/main" val="3748502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6F0C6-F799-447B-9F18-7760EBDC62EC}" type="datetimeFigureOut">
              <a:rPr lang="en-US" smtClean="0"/>
              <a:t>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0321B-9461-4908-9FB2-35326BAB7F16}" type="slidenum">
              <a:rPr lang="en-US" smtClean="0"/>
              <a:t>‹#›</a:t>
            </a:fld>
            <a:endParaRPr lang="en-US"/>
          </a:p>
        </p:txBody>
      </p:sp>
    </p:spTree>
    <p:extLst>
      <p:ext uri="{BB962C8B-B14F-4D97-AF65-F5344CB8AC3E}">
        <p14:creationId xmlns:p14="http://schemas.microsoft.com/office/powerpoint/2010/main" val="296922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microsoft.com/office/2007/relationships/hdphoto" Target="../media/hdphoto1.wdp"/><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hyperlink" Target="http://www.BringYourOwnD.wordpre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14599"/>
          </a:xfrm>
        </p:spPr>
        <p:txBody>
          <a:bodyPr>
            <a:normAutofit/>
          </a:bodyPr>
          <a:lstStyle/>
          <a:p>
            <a:r>
              <a:rPr lang="en-US" sz="5400" b="1" dirty="0">
                <a:effectLst>
                  <a:glow rad="63500">
                    <a:schemeClr val="accent6">
                      <a:satMod val="175000"/>
                      <a:alpha val="40000"/>
                    </a:schemeClr>
                  </a:glow>
                  <a:outerShdw blurRad="38100" dist="38100" dir="2700000" algn="tl">
                    <a:srgbClr val="000000">
                      <a:alpha val="43137"/>
                    </a:srgbClr>
                  </a:outerShdw>
                </a:effectLst>
              </a:rPr>
              <a:t>Bridging the Digital Gap</a:t>
            </a:r>
            <a:r>
              <a:rPr lang="en-US" sz="5400" b="1" dirty="0" smtClean="0">
                <a:effectLst>
                  <a:glow rad="63500">
                    <a:schemeClr val="accent6">
                      <a:satMod val="175000"/>
                      <a:alpha val="40000"/>
                    </a:schemeClr>
                  </a:glow>
                  <a:outerShdw blurRad="38100" dist="38100" dir="2700000" algn="tl">
                    <a:srgbClr val="000000">
                      <a:alpha val="43137"/>
                    </a:srgbClr>
                  </a:outerShdw>
                </a:effectLst>
              </a:rPr>
              <a:t>:</a:t>
            </a:r>
            <a:r>
              <a:rPr lang="en-US" sz="4800" dirty="0" smtClean="0"/>
              <a:t/>
            </a:r>
            <a:br>
              <a:rPr lang="en-US" sz="4800" dirty="0" smtClean="0"/>
            </a:br>
            <a:r>
              <a:rPr lang="en-US" sz="3200" i="1" dirty="0" smtClean="0"/>
              <a:t>A </a:t>
            </a:r>
            <a:r>
              <a:rPr lang="en-US" sz="3200" i="1" dirty="0"/>
              <a:t>Conversation on Uniting BYOD and Instruction in the Higher Education Classroom</a:t>
            </a:r>
          </a:p>
        </p:txBody>
      </p:sp>
      <p:sp>
        <p:nvSpPr>
          <p:cNvPr id="4" name="TextBox 3"/>
          <p:cNvSpPr txBox="1"/>
          <p:nvPr/>
        </p:nvSpPr>
        <p:spPr>
          <a:xfrm>
            <a:off x="1" y="5334000"/>
            <a:ext cx="9144000" cy="1323439"/>
          </a:xfrm>
          <a:prstGeom prst="rect">
            <a:avLst/>
          </a:prstGeom>
          <a:noFill/>
        </p:spPr>
        <p:txBody>
          <a:bodyPr wrap="square" rtlCol="0">
            <a:spAutoFit/>
          </a:bodyPr>
          <a:lstStyle/>
          <a:p>
            <a:pPr algn="ctr"/>
            <a:r>
              <a:rPr lang="en-US" sz="2400" i="1" dirty="0" smtClean="0">
                <a:solidFill>
                  <a:schemeClr val="bg1">
                    <a:lumMod val="50000"/>
                  </a:schemeClr>
                </a:solidFill>
              </a:rPr>
              <a:t>with</a:t>
            </a:r>
          </a:p>
          <a:p>
            <a:pPr algn="ctr"/>
            <a:r>
              <a:rPr lang="en-US" sz="2800" b="1" dirty="0" err="1" smtClean="0">
                <a:solidFill>
                  <a:schemeClr val="bg1">
                    <a:lumMod val="50000"/>
                  </a:schemeClr>
                </a:solidFill>
              </a:rPr>
              <a:t>Juel</a:t>
            </a:r>
            <a:r>
              <a:rPr lang="en-US" sz="2800" b="1" dirty="0" smtClean="0">
                <a:solidFill>
                  <a:schemeClr val="bg1">
                    <a:lumMod val="50000"/>
                  </a:schemeClr>
                </a:solidFill>
              </a:rPr>
              <a:t> Smith,  Kelli Murphy-Godfrey   </a:t>
            </a:r>
            <a:r>
              <a:rPr lang="en-US" sz="2800" b="1" dirty="0">
                <a:solidFill>
                  <a:schemeClr val="bg1">
                    <a:lumMod val="50000"/>
                  </a:schemeClr>
                </a:solidFill>
              </a:rPr>
              <a:t/>
            </a:r>
            <a:br>
              <a:rPr lang="en-US" sz="2800" b="1" dirty="0">
                <a:solidFill>
                  <a:schemeClr val="bg1">
                    <a:lumMod val="50000"/>
                  </a:schemeClr>
                </a:solidFill>
              </a:rPr>
            </a:br>
            <a:r>
              <a:rPr lang="en-US" sz="2800" b="1" dirty="0" smtClean="0">
                <a:solidFill>
                  <a:schemeClr val="bg1">
                    <a:lumMod val="50000"/>
                  </a:schemeClr>
                </a:solidFill>
              </a:rPr>
              <a:t>&amp;  Bekir </a:t>
            </a:r>
            <a:r>
              <a:rPr lang="en-US" sz="2800" b="1" dirty="0">
                <a:solidFill>
                  <a:schemeClr val="bg1">
                    <a:lumMod val="50000"/>
                  </a:schemeClr>
                </a:solidFill>
              </a:rPr>
              <a:t>Mugayitoglu</a:t>
            </a:r>
          </a:p>
        </p:txBody>
      </p:sp>
      <p:grpSp>
        <p:nvGrpSpPr>
          <p:cNvPr id="10" name="Group 9"/>
          <p:cNvGrpSpPr/>
          <p:nvPr/>
        </p:nvGrpSpPr>
        <p:grpSpPr>
          <a:xfrm>
            <a:off x="-45529" y="2536258"/>
            <a:ext cx="9220200" cy="2340542"/>
            <a:chOff x="-45529" y="2536258"/>
            <a:chExt cx="9220200" cy="2340542"/>
          </a:xfrm>
        </p:grpSpPr>
        <p:sp>
          <p:nvSpPr>
            <p:cNvPr id="5" name="Rectangle 4"/>
            <p:cNvSpPr/>
            <p:nvPr/>
          </p:nvSpPr>
          <p:spPr>
            <a:xfrm>
              <a:off x="-45529" y="2618716"/>
              <a:ext cx="9220200" cy="2258083"/>
            </a:xfrm>
            <a:prstGeom prst="rect">
              <a:avLst/>
            </a:prstGeom>
            <a:solidFill>
              <a:schemeClr val="accent6">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Kelli\AppData\Local\Microsoft\Windows\Temporary Internet Files\Content.IE5\98OA1JU6\MP900422589[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108924" y="2784597"/>
              <a:ext cx="1988912" cy="20721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C:\Users\Kelli\AppData\Local\Microsoft\Windows\Temporary Internet Files\Content.IE5\PKE8WXGH\MP900414104[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42143" y="2618716"/>
              <a:ext cx="3166853" cy="22580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9" name="Picture 5" descr="C:\Users\Kelli\AppData\Local\Microsoft\Windows\Temporary Internet Files\Content.IE5\PKE8WXGH\MP900442369[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326" y="2536258"/>
              <a:ext cx="1887672" cy="23405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9042" y="2743200"/>
              <a:ext cx="2057400" cy="2047429"/>
            </a:xfrm>
            <a:prstGeom prst="rect">
              <a:avLst/>
            </a:prstGeom>
            <a:effectLst>
              <a:softEdge rad="127000"/>
            </a:effectLst>
          </p:spPr>
        </p:pic>
      </p:grpSp>
    </p:spTree>
    <p:extLst>
      <p:ext uri="{BB962C8B-B14F-4D97-AF65-F5344CB8AC3E}">
        <p14:creationId xmlns:p14="http://schemas.microsoft.com/office/powerpoint/2010/main" val="8874666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b="1" dirty="0">
                <a:effectLst>
                  <a:glow rad="63500">
                    <a:schemeClr val="accent6">
                      <a:satMod val="175000"/>
                      <a:alpha val="40000"/>
                    </a:schemeClr>
                  </a:glow>
                  <a:outerShdw blurRad="38100" dist="38100" dir="2700000" algn="tl">
                    <a:srgbClr val="000000">
                      <a:alpha val="43137"/>
                    </a:srgbClr>
                  </a:outerShdw>
                </a:effectLst>
              </a:rPr>
              <a:t>Consumerization of technology</a:t>
            </a:r>
          </a:p>
        </p:txBody>
      </p:sp>
      <p:sp>
        <p:nvSpPr>
          <p:cNvPr id="3" name="Content Placeholder 2"/>
          <p:cNvSpPr>
            <a:spLocks noGrp="1"/>
          </p:cNvSpPr>
          <p:nvPr>
            <p:ph idx="1"/>
          </p:nvPr>
        </p:nvSpPr>
        <p:spPr>
          <a:xfrm>
            <a:off x="533400" y="1447801"/>
            <a:ext cx="8229600" cy="2819400"/>
          </a:xfrm>
        </p:spPr>
        <p:txBody>
          <a:bodyPr>
            <a:noAutofit/>
          </a:bodyPr>
          <a:lstStyle/>
          <a:p>
            <a:r>
              <a:rPr lang="en-US" sz="4400" dirty="0" smtClean="0">
                <a:latin typeface="+mj-lt"/>
                <a:ea typeface="+mj-ea"/>
                <a:cs typeface="+mj-cs"/>
              </a:rPr>
              <a:t>Affordable</a:t>
            </a:r>
            <a:endParaRPr lang="en-US" sz="4400" dirty="0">
              <a:latin typeface="+mj-lt"/>
              <a:ea typeface="+mj-ea"/>
              <a:cs typeface="+mj-cs"/>
            </a:endParaRPr>
          </a:p>
          <a:p>
            <a:r>
              <a:rPr lang="en-US" sz="4400" dirty="0" smtClean="0">
                <a:latin typeface="+mj-lt"/>
                <a:ea typeface="+mj-ea"/>
                <a:cs typeface="+mj-cs"/>
              </a:rPr>
              <a:t>Easy-</a:t>
            </a:r>
            <a:r>
              <a:rPr lang="en-US" sz="4400" dirty="0">
                <a:latin typeface="+mj-lt"/>
                <a:ea typeface="+mj-ea"/>
                <a:cs typeface="+mj-cs"/>
              </a:rPr>
              <a:t>to-</a:t>
            </a:r>
            <a:r>
              <a:rPr lang="en-US" sz="4400" dirty="0" smtClean="0">
                <a:latin typeface="+mj-lt"/>
                <a:ea typeface="+mj-ea"/>
                <a:cs typeface="+mj-cs"/>
              </a:rPr>
              <a:t>use</a:t>
            </a:r>
            <a:endParaRPr lang="en-US" sz="4400" dirty="0">
              <a:latin typeface="+mj-lt"/>
              <a:ea typeface="+mj-ea"/>
              <a:cs typeface="+mj-cs"/>
            </a:endParaRPr>
          </a:p>
          <a:p>
            <a:r>
              <a:rPr lang="en-US" sz="4400" dirty="0">
                <a:latin typeface="+mj-lt"/>
                <a:ea typeface="+mj-ea"/>
                <a:cs typeface="+mj-cs"/>
              </a:rPr>
              <a:t>Readily accessible </a:t>
            </a:r>
            <a:r>
              <a:rPr lang="en-US" sz="4400" dirty="0" smtClean="0">
                <a:latin typeface="+mj-lt"/>
                <a:ea typeface="+mj-ea"/>
                <a:cs typeface="+mj-cs"/>
              </a:rPr>
              <a:t>technologies</a:t>
            </a:r>
            <a:endParaRPr lang="en-US" sz="4400" dirty="0">
              <a:latin typeface="+mj-lt"/>
              <a:ea typeface="+mj-ea"/>
              <a:cs typeface="+mj-cs"/>
            </a:endParaRPr>
          </a:p>
        </p:txBody>
      </p:sp>
    </p:spTree>
    <p:extLst>
      <p:ext uri="{BB962C8B-B14F-4D97-AF65-F5344CB8AC3E}">
        <p14:creationId xmlns:p14="http://schemas.microsoft.com/office/powerpoint/2010/main" val="38865443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b="1" dirty="0">
                <a:effectLst>
                  <a:glow rad="63500">
                    <a:schemeClr val="accent6">
                      <a:satMod val="175000"/>
                      <a:alpha val="40000"/>
                    </a:schemeClr>
                  </a:glow>
                  <a:outerShdw blurRad="38100" dist="38100" dir="2700000" algn="tl">
                    <a:srgbClr val="000000">
                      <a:alpha val="43137"/>
                    </a:srgbClr>
                  </a:outerShdw>
                </a:effectLst>
              </a:rPr>
              <a:t>The consumer market increasingly allows users to own and manage a long list of technologies. </a:t>
            </a:r>
            <a:br>
              <a:rPr lang="en-US" b="1" dirty="0">
                <a:effectLst>
                  <a:glow rad="63500">
                    <a:schemeClr val="accent6">
                      <a:satMod val="175000"/>
                      <a:alpha val="40000"/>
                    </a:schemeClr>
                  </a:glow>
                  <a:outerShdw blurRad="38100" dist="38100" dir="2700000" algn="tl">
                    <a:srgbClr val="000000">
                      <a:alpha val="43137"/>
                    </a:srgbClr>
                  </a:outerShdw>
                </a:effectLst>
              </a:rPr>
            </a:br>
            <a:endParaRPr lang="en-US" b="1" dirty="0">
              <a:effectLst>
                <a:glow rad="63500">
                  <a:schemeClr val="accent6">
                    <a:satMod val="175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667000"/>
            <a:ext cx="8229600" cy="3459163"/>
          </a:xfrm>
        </p:spPr>
        <p:txBody>
          <a:bodyPr>
            <a:normAutofit/>
          </a:bodyPr>
          <a:lstStyle/>
          <a:p>
            <a:pPr marL="0" indent="0">
              <a:buNone/>
            </a:pPr>
            <a:r>
              <a:rPr lang="en-US" sz="2000" i="1" dirty="0" smtClean="0"/>
              <a:t>According to the Gartner estimates: </a:t>
            </a:r>
            <a:endParaRPr lang="en-US" sz="1400" i="1" dirty="0" smtClean="0"/>
          </a:p>
          <a:p>
            <a:pPr marL="0" indent="0">
              <a:buNone/>
            </a:pPr>
            <a:r>
              <a:rPr lang="en-US" sz="2000" b="1" dirty="0" smtClean="0">
                <a:solidFill>
                  <a:srgbClr val="FF0000"/>
                </a:solidFill>
              </a:rPr>
              <a:t>Sold by the end of 2012                                      Smartphone ownership        					among undergraduate students </a:t>
            </a:r>
          </a:p>
        </p:txBody>
      </p:sp>
      <p:graphicFrame>
        <p:nvGraphicFramePr>
          <p:cNvPr id="4" name="Chart 3"/>
          <p:cNvGraphicFramePr/>
          <p:nvPr>
            <p:extLst>
              <p:ext uri="{D42A27DB-BD31-4B8C-83A1-F6EECF244321}">
                <p14:modId xmlns:p14="http://schemas.microsoft.com/office/powerpoint/2010/main" val="2372807343"/>
              </p:ext>
            </p:extLst>
          </p:nvPr>
        </p:nvGraphicFramePr>
        <p:xfrm>
          <a:off x="170212" y="3503109"/>
          <a:ext cx="4360053" cy="3225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494408532"/>
              </p:ext>
            </p:extLst>
          </p:nvPr>
        </p:nvGraphicFramePr>
        <p:xfrm>
          <a:off x="4530265" y="3503109"/>
          <a:ext cx="4385368" cy="3006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9722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glow rad="63500">
                    <a:schemeClr val="accent6">
                      <a:satMod val="175000"/>
                      <a:alpha val="40000"/>
                    </a:schemeClr>
                  </a:glow>
                  <a:outerShdw blurRad="38100" dist="38100" dir="2700000" algn="tl">
                    <a:srgbClr val="000000">
                      <a:alpha val="43137"/>
                    </a:srgbClr>
                  </a:outerShdw>
                </a:effectLst>
              </a:rPr>
              <a:t>Adults </a:t>
            </a:r>
            <a:r>
              <a:rPr lang="en-US" b="1" dirty="0" smtClean="0">
                <a:effectLst>
                  <a:glow rad="63500">
                    <a:schemeClr val="accent6">
                      <a:satMod val="175000"/>
                      <a:alpha val="40000"/>
                    </a:schemeClr>
                  </a:glow>
                  <a:outerShdw blurRad="38100" dist="38100" dir="2700000" algn="tl">
                    <a:srgbClr val="000000">
                      <a:alpha val="43137"/>
                    </a:srgbClr>
                  </a:outerShdw>
                </a:effectLst>
              </a:rPr>
              <a:t>and </a:t>
            </a:r>
            <a:r>
              <a:rPr lang="en-US" b="1" dirty="0">
                <a:effectLst>
                  <a:glow rad="63500">
                    <a:schemeClr val="accent6">
                      <a:satMod val="175000"/>
                      <a:alpha val="40000"/>
                    </a:schemeClr>
                  </a:glow>
                  <a:outerShdw blurRad="38100" dist="38100" dir="2700000" algn="tl">
                    <a:srgbClr val="000000">
                      <a:alpha val="43137"/>
                    </a:srgbClr>
                  </a:outerShdw>
                </a:effectLst>
              </a:rPr>
              <a:t>Undergraduates </a:t>
            </a:r>
            <a:r>
              <a:rPr lang="en-US" b="1" dirty="0" smtClean="0">
                <a:effectLst>
                  <a:glow rad="63500">
                    <a:schemeClr val="accent6">
                      <a:satMod val="175000"/>
                      <a:alpha val="40000"/>
                    </a:schemeClr>
                  </a:glow>
                  <a:outerShdw blurRad="38100" dist="38100" dir="2700000" algn="tl">
                    <a:srgbClr val="000000">
                      <a:alpha val="43137"/>
                    </a:srgbClr>
                  </a:outerShdw>
                </a:effectLst>
              </a:rPr>
              <a:t/>
            </a:r>
            <a:br>
              <a:rPr lang="en-US" b="1" dirty="0" smtClean="0">
                <a:effectLst>
                  <a:glow rad="63500">
                    <a:schemeClr val="accent6">
                      <a:satMod val="175000"/>
                      <a:alpha val="40000"/>
                    </a:schemeClr>
                  </a:glow>
                  <a:outerShdw blurRad="38100" dist="38100" dir="2700000" algn="tl">
                    <a:srgbClr val="000000">
                      <a:alpha val="43137"/>
                    </a:srgbClr>
                  </a:outerShdw>
                </a:effectLst>
              </a:rPr>
            </a:br>
            <a:r>
              <a:rPr lang="en-US" b="1" dirty="0" smtClean="0">
                <a:effectLst>
                  <a:glow rad="63500">
                    <a:schemeClr val="accent6">
                      <a:satMod val="175000"/>
                      <a:alpha val="40000"/>
                    </a:schemeClr>
                  </a:glow>
                  <a:outerShdw blurRad="38100" dist="38100" dir="2700000" algn="tl">
                    <a:srgbClr val="000000">
                      <a:alpha val="43137"/>
                    </a:srgbClr>
                  </a:outerShdw>
                </a:effectLst>
              </a:rPr>
              <a:t>owning </a:t>
            </a:r>
            <a:r>
              <a:rPr lang="en-US" b="1" dirty="0">
                <a:effectLst>
                  <a:glow rad="63500">
                    <a:schemeClr val="accent6">
                      <a:satMod val="175000"/>
                      <a:alpha val="40000"/>
                    </a:schemeClr>
                  </a:glow>
                  <a:outerShdw blurRad="38100" dist="38100" dir="2700000" algn="tl">
                    <a:srgbClr val="000000">
                      <a:alpha val="43137"/>
                    </a:srgbClr>
                  </a:outerShdw>
                </a:effectLst>
              </a:rPr>
              <a:t>devices</a:t>
            </a:r>
          </a:p>
        </p:txBody>
      </p:sp>
      <p:pic>
        <p:nvPicPr>
          <p:cNvPr id="10" name="Content Placeholder 7" descr="ipad.jpeg"/>
          <p:cNvPicPr>
            <a:picLocks noChangeAspect="1"/>
          </p:cNvPicPr>
          <p:nvPr/>
        </p:nvPicPr>
        <p:blipFill rotWithShape="1">
          <a:blip r:embed="rId2">
            <a:extLst>
              <a:ext uri="{28A0092B-C50C-407E-A947-70E740481C1C}">
                <a14:useLocalDpi xmlns:a14="http://schemas.microsoft.com/office/drawing/2010/main" val="0"/>
              </a:ext>
            </a:extLst>
          </a:blip>
          <a:srcRect l="8265" r="8579"/>
          <a:stretch/>
        </p:blipFill>
        <p:spPr>
          <a:xfrm>
            <a:off x="3206043" y="3608010"/>
            <a:ext cx="1213557" cy="1497390"/>
          </a:xfrm>
          <a:prstGeom prst="rect">
            <a:avLst/>
          </a:prstGeom>
        </p:spPr>
      </p:pic>
      <p:sp>
        <p:nvSpPr>
          <p:cNvPr id="11" name="Content Placeholder 10"/>
          <p:cNvSpPr>
            <a:spLocks noGrp="1"/>
          </p:cNvSpPr>
          <p:nvPr>
            <p:ph idx="1"/>
          </p:nvPr>
        </p:nvSpPr>
        <p:spPr>
          <a:xfrm>
            <a:off x="201391" y="3962400"/>
            <a:ext cx="2084609" cy="1752600"/>
          </a:xfrm>
        </p:spPr>
        <p:txBody>
          <a:bodyPr/>
          <a:lstStyle/>
          <a:p>
            <a:pPr marL="0" indent="0" algn="ctr">
              <a:buNone/>
            </a:pPr>
            <a:r>
              <a:rPr lang="en-US" b="1" dirty="0" smtClean="0">
                <a:solidFill>
                  <a:srgbClr val="FF0000"/>
                </a:solidFill>
              </a:rPr>
              <a:t> 19%</a:t>
            </a:r>
          </a:p>
          <a:p>
            <a:pPr marL="0" indent="0" algn="ctr">
              <a:buNone/>
            </a:pPr>
            <a:r>
              <a:rPr lang="en-US" sz="2000" b="1" dirty="0" smtClean="0"/>
              <a:t>ADULTS </a:t>
            </a:r>
            <a:r>
              <a:rPr lang="en-US" sz="2000" dirty="0" smtClean="0"/>
              <a:t>own an iPad or other tablet</a:t>
            </a:r>
            <a:endParaRPr lang="en-US" sz="2000" dirty="0"/>
          </a:p>
        </p:txBody>
      </p:sp>
      <p:pic>
        <p:nvPicPr>
          <p:cNvPr id="12" name="Content Placeholder 7" descr="ipad.jpeg"/>
          <p:cNvPicPr>
            <a:picLocks noChangeAspect="1"/>
          </p:cNvPicPr>
          <p:nvPr/>
        </p:nvPicPr>
        <p:blipFill rotWithShape="1">
          <a:blip r:embed="rId2">
            <a:extLst>
              <a:ext uri="{28A0092B-C50C-407E-A947-70E740481C1C}">
                <a14:useLocalDpi xmlns:a14="http://schemas.microsoft.com/office/drawing/2010/main" val="0"/>
              </a:ext>
            </a:extLst>
          </a:blip>
          <a:srcRect l="8155" r="5590"/>
          <a:stretch/>
        </p:blipFill>
        <p:spPr>
          <a:xfrm>
            <a:off x="211667" y="1665715"/>
            <a:ext cx="2102555" cy="2437611"/>
          </a:xfrm>
          <a:prstGeom prst="rect">
            <a:avLst/>
          </a:prstGeom>
        </p:spPr>
      </p:pic>
      <p:pic>
        <p:nvPicPr>
          <p:cNvPr id="13" name="Picture 12" descr="iphon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505200"/>
            <a:ext cx="1606109" cy="1606806"/>
          </a:xfrm>
          <a:prstGeom prst="rect">
            <a:avLst/>
          </a:prstGeom>
        </p:spPr>
      </p:pic>
      <p:pic>
        <p:nvPicPr>
          <p:cNvPr id="8" name="Picture 7" descr="iphon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4" y="1766759"/>
            <a:ext cx="2291909" cy="2184167"/>
          </a:xfrm>
          <a:prstGeom prst="rect">
            <a:avLst/>
          </a:prstGeom>
        </p:spPr>
      </p:pic>
      <p:sp>
        <p:nvSpPr>
          <p:cNvPr id="14" name="Content Placeholder 10"/>
          <p:cNvSpPr txBox="1">
            <a:spLocks/>
          </p:cNvSpPr>
          <p:nvPr/>
        </p:nvSpPr>
        <p:spPr>
          <a:xfrm>
            <a:off x="2514600" y="5014661"/>
            <a:ext cx="2362200" cy="20719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   15%</a:t>
            </a:r>
          </a:p>
          <a:p>
            <a:pPr marL="0" indent="0" algn="ctr">
              <a:buNone/>
            </a:pPr>
            <a:r>
              <a:rPr lang="en-US" sz="2000" b="1" dirty="0" smtClean="0">
                <a:solidFill>
                  <a:srgbClr val="000000"/>
                </a:solidFill>
              </a:rPr>
              <a:t>UNDERGRADUATES </a:t>
            </a:r>
            <a:r>
              <a:rPr lang="en-US" sz="2000" dirty="0" smtClean="0">
                <a:solidFill>
                  <a:srgbClr val="000000"/>
                </a:solidFill>
              </a:rPr>
              <a:t>own an iPad</a:t>
            </a:r>
            <a:r>
              <a:rPr lang="en-US" sz="2000" dirty="0">
                <a:solidFill>
                  <a:srgbClr val="000000"/>
                </a:solidFill>
              </a:rPr>
              <a:t> </a:t>
            </a:r>
            <a:r>
              <a:rPr lang="en-US" sz="2000" dirty="0" smtClean="0">
                <a:solidFill>
                  <a:srgbClr val="000000"/>
                </a:solidFill>
              </a:rPr>
              <a:t>or other tablet</a:t>
            </a:r>
            <a:endParaRPr lang="en-US" sz="2000" dirty="0">
              <a:solidFill>
                <a:srgbClr val="000000"/>
              </a:solidFill>
            </a:endParaRPr>
          </a:p>
        </p:txBody>
      </p:sp>
      <p:sp>
        <p:nvSpPr>
          <p:cNvPr id="15" name="Content Placeholder 10"/>
          <p:cNvSpPr txBox="1">
            <a:spLocks/>
          </p:cNvSpPr>
          <p:nvPr/>
        </p:nvSpPr>
        <p:spPr>
          <a:xfrm>
            <a:off x="4876800" y="3810000"/>
            <a:ext cx="2286000" cy="1600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  46%</a:t>
            </a:r>
          </a:p>
          <a:p>
            <a:pPr marL="0" indent="0" algn="ctr">
              <a:buNone/>
            </a:pPr>
            <a:r>
              <a:rPr lang="en-US" sz="2000" b="1" dirty="0" smtClean="0">
                <a:solidFill>
                  <a:srgbClr val="000000"/>
                </a:solidFill>
              </a:rPr>
              <a:t>ADULTS </a:t>
            </a:r>
            <a:r>
              <a:rPr lang="en-US" sz="2000" dirty="0" smtClean="0">
                <a:solidFill>
                  <a:srgbClr val="000000"/>
                </a:solidFill>
              </a:rPr>
              <a:t>own a smartphone</a:t>
            </a:r>
            <a:endParaRPr lang="en-US" sz="2000" dirty="0">
              <a:solidFill>
                <a:srgbClr val="000000"/>
              </a:solidFill>
            </a:endParaRPr>
          </a:p>
        </p:txBody>
      </p:sp>
      <p:sp>
        <p:nvSpPr>
          <p:cNvPr id="16" name="Content Placeholder 10"/>
          <p:cNvSpPr txBox="1">
            <a:spLocks/>
          </p:cNvSpPr>
          <p:nvPr/>
        </p:nvSpPr>
        <p:spPr>
          <a:xfrm>
            <a:off x="6781800" y="5029200"/>
            <a:ext cx="22860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rgbClr val="FF0000"/>
                </a:solidFill>
              </a:rPr>
              <a:t>  62%</a:t>
            </a:r>
          </a:p>
          <a:p>
            <a:pPr marL="0" indent="0" algn="ctr">
              <a:buNone/>
            </a:pPr>
            <a:r>
              <a:rPr lang="en-US" sz="2000" b="1" dirty="0" smtClean="0">
                <a:solidFill>
                  <a:srgbClr val="000000"/>
                </a:solidFill>
              </a:rPr>
              <a:t>UNDERGRADUATES </a:t>
            </a:r>
            <a:r>
              <a:rPr lang="en-US" sz="2000" dirty="0" smtClean="0">
                <a:solidFill>
                  <a:srgbClr val="000000"/>
                </a:solidFill>
              </a:rPr>
              <a:t>own a smartphone</a:t>
            </a:r>
            <a:endParaRPr lang="en-US" sz="2000" dirty="0">
              <a:solidFill>
                <a:srgbClr val="000000"/>
              </a:solidFill>
            </a:endParaRPr>
          </a:p>
        </p:txBody>
      </p:sp>
      <p:sp>
        <p:nvSpPr>
          <p:cNvPr id="3" name="Up Arrow 2"/>
          <p:cNvSpPr/>
          <p:nvPr/>
        </p:nvSpPr>
        <p:spPr>
          <a:xfrm rot="7508254">
            <a:off x="2447724" y="3424092"/>
            <a:ext cx="356395" cy="595075"/>
          </a:xfrm>
          <a:prstGeom prst="upArrow">
            <a:avLst>
              <a:gd name="adj1" fmla="val 7829"/>
              <a:gd name="adj2" fmla="val 500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rot="7508254">
            <a:off x="6867324" y="3500292"/>
            <a:ext cx="356395" cy="595075"/>
          </a:xfrm>
          <a:prstGeom prst="upArrow">
            <a:avLst>
              <a:gd name="adj1" fmla="val 7829"/>
              <a:gd name="adj2" fmla="val 500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375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747" y="533400"/>
            <a:ext cx="8942690" cy="1143000"/>
          </a:xfrm>
        </p:spPr>
        <p:txBody>
          <a:bodyPr>
            <a:noAutofit/>
          </a:bodyPr>
          <a:lstStyle/>
          <a:p>
            <a:r>
              <a:rPr lang="en-US" b="1" dirty="0"/>
              <a:t>IT leaders estimate the portion of employees “</a:t>
            </a:r>
            <a:r>
              <a:rPr lang="en-US" b="1" dirty="0" err="1"/>
              <a:t>BYODing</a:t>
            </a:r>
            <a:r>
              <a:rPr lang="en-US" b="1" dirty="0"/>
              <a:t>” for</a:t>
            </a:r>
            <a:br>
              <a:rPr lang="en-US" b="1" dirty="0"/>
            </a:br>
            <a:r>
              <a:rPr lang="en-US" b="1" dirty="0"/>
              <a:t> work-related purposes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0082785"/>
              </p:ext>
            </p:extLst>
          </p:nvPr>
        </p:nvGraphicFramePr>
        <p:xfrm>
          <a:off x="609600" y="20574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66296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14" y="1299782"/>
            <a:ext cx="8900186" cy="5558217"/>
          </a:xfrm>
          <a:prstGeom prst="rect">
            <a:avLst/>
          </a:prstGeom>
          <a:effectLst>
            <a:softEdge rad="520700"/>
          </a:effectLst>
        </p:spPr>
      </p:pic>
      <p:sp>
        <p:nvSpPr>
          <p:cNvPr id="4" name="TextBox 3"/>
          <p:cNvSpPr txBox="1"/>
          <p:nvPr/>
        </p:nvSpPr>
        <p:spPr>
          <a:xfrm>
            <a:off x="533400" y="152400"/>
            <a:ext cx="8256662" cy="1015663"/>
          </a:xfrm>
          <a:prstGeom prst="rect">
            <a:avLst/>
          </a:prstGeom>
          <a:noFill/>
        </p:spPr>
        <p:txBody>
          <a:bodyPr wrap="none" rtlCol="0">
            <a:spAutoFit/>
          </a:bodyPr>
          <a:lstStyle/>
          <a:p>
            <a:r>
              <a:rPr lang="en-US" sz="6000" dirty="0" smtClean="0"/>
              <a:t>Who are YOUR students?</a:t>
            </a:r>
            <a:endParaRPr lang="en-US" sz="6000" dirty="0"/>
          </a:p>
        </p:txBody>
      </p:sp>
    </p:spTree>
    <p:extLst>
      <p:ext uri="{BB962C8B-B14F-4D97-AF65-F5344CB8AC3E}">
        <p14:creationId xmlns:p14="http://schemas.microsoft.com/office/powerpoint/2010/main" val="23110630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Autofit/>
          </a:bodyPr>
          <a:lstStyle/>
          <a:p>
            <a:r>
              <a:rPr lang="en-US" sz="6000" b="1" dirty="0">
                <a:effectLst>
                  <a:glow rad="63500">
                    <a:schemeClr val="accent6">
                      <a:satMod val="175000"/>
                      <a:alpha val="40000"/>
                    </a:schemeClr>
                  </a:glow>
                  <a:outerShdw blurRad="38100" dist="38100" dir="2700000" algn="tl">
                    <a:srgbClr val="000000">
                      <a:alpha val="43137"/>
                    </a:srgbClr>
                  </a:outerShdw>
                </a:effectLst>
              </a:rPr>
              <a:t>Moving Forward or Pushing Back</a:t>
            </a:r>
          </a:p>
        </p:txBody>
      </p:sp>
      <p:graphicFrame>
        <p:nvGraphicFramePr>
          <p:cNvPr id="4" name="Diagram 3"/>
          <p:cNvGraphicFramePr/>
          <p:nvPr>
            <p:extLst>
              <p:ext uri="{D42A27DB-BD31-4B8C-83A1-F6EECF244321}">
                <p14:modId xmlns:p14="http://schemas.microsoft.com/office/powerpoint/2010/main" val="1829740039"/>
              </p:ext>
            </p:extLst>
          </p:nvPr>
        </p:nvGraphicFramePr>
        <p:xfrm>
          <a:off x="1676400" y="1219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6681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1600"/>
            <a:ext cx="8229600" cy="1143000"/>
          </a:xfrm>
        </p:spPr>
        <p:txBody>
          <a:bodyPr>
            <a:normAutofit fontScale="90000"/>
          </a:bodyPr>
          <a:lstStyle/>
          <a:p>
            <a:r>
              <a:rPr lang="en-US" sz="6000" b="1" dirty="0" smtClean="0">
                <a:effectLst>
                  <a:glow rad="63500">
                    <a:schemeClr val="accent6">
                      <a:satMod val="175000"/>
                      <a:alpha val="40000"/>
                    </a:schemeClr>
                  </a:glow>
                  <a:outerShdw blurRad="38100" dist="38100" dir="2700000" algn="tl">
                    <a:srgbClr val="000000">
                      <a:alpha val="43137"/>
                    </a:srgbClr>
                  </a:outerShdw>
                </a:effectLst>
              </a:rPr>
              <a:t/>
            </a:r>
            <a:br>
              <a:rPr lang="en-US" sz="6000" b="1" dirty="0" smtClean="0">
                <a:effectLst>
                  <a:glow rad="63500">
                    <a:schemeClr val="accent6">
                      <a:satMod val="175000"/>
                      <a:alpha val="40000"/>
                    </a:schemeClr>
                  </a:glow>
                  <a:outerShdw blurRad="38100" dist="38100" dir="2700000" algn="tl">
                    <a:srgbClr val="000000">
                      <a:alpha val="43137"/>
                    </a:srgbClr>
                  </a:outerShdw>
                </a:effectLst>
              </a:rPr>
            </a:br>
            <a:r>
              <a:rPr lang="en-US" sz="7300" b="1" dirty="0">
                <a:effectLst>
                  <a:glow rad="63500">
                    <a:schemeClr val="accent6">
                      <a:satMod val="175000"/>
                      <a:alpha val="40000"/>
                    </a:schemeClr>
                  </a:glow>
                  <a:outerShdw blurRad="38100" dist="38100" dir="2700000" algn="tl">
                    <a:srgbClr val="000000">
                      <a:alpha val="43137"/>
                    </a:srgbClr>
                  </a:outerShdw>
                </a:effectLst>
              </a:rPr>
              <a:t>Personal </a:t>
            </a:r>
            <a:r>
              <a:rPr lang="en-US" sz="7300" b="1" dirty="0" smtClean="0">
                <a:effectLst>
                  <a:glow rad="63500">
                    <a:schemeClr val="accent6">
                      <a:satMod val="175000"/>
                      <a:alpha val="40000"/>
                    </a:schemeClr>
                  </a:glow>
                  <a:outerShdw blurRad="38100" dist="38100" dir="2700000" algn="tl">
                    <a:srgbClr val="000000">
                      <a:alpha val="43137"/>
                    </a:srgbClr>
                  </a:outerShdw>
                </a:effectLst>
              </a:rPr>
              <a:t>Experiences</a:t>
            </a:r>
            <a:br>
              <a:rPr lang="en-US" sz="7300" b="1" dirty="0" smtClean="0">
                <a:effectLst>
                  <a:glow rad="63500">
                    <a:schemeClr val="accent6">
                      <a:satMod val="175000"/>
                      <a:alpha val="40000"/>
                    </a:schemeClr>
                  </a:glow>
                  <a:outerShdw blurRad="38100" dist="38100" dir="2700000" algn="tl">
                    <a:srgbClr val="000000">
                      <a:alpha val="43137"/>
                    </a:srgbClr>
                  </a:outerShdw>
                </a:effectLst>
              </a:rPr>
            </a:br>
            <a:r>
              <a:rPr lang="en-US" sz="5300" b="1" dirty="0" smtClean="0">
                <a:effectLst>
                  <a:glow rad="63500">
                    <a:schemeClr val="accent6">
                      <a:satMod val="175000"/>
                      <a:alpha val="40000"/>
                    </a:schemeClr>
                  </a:glow>
                  <a:outerShdw blurRad="38100" dist="38100" dir="2700000" algn="tl">
                    <a:srgbClr val="000000">
                      <a:alpha val="43137"/>
                    </a:srgbClr>
                  </a:outerShdw>
                </a:effectLst>
              </a:rPr>
              <a:t>A Student’s Perspective</a:t>
            </a:r>
            <a:endParaRPr lang="en-US" sz="7300" b="1" dirty="0">
              <a:effectLst>
                <a:glow rad="635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5505096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105400"/>
            <a:ext cx="7772400" cy="1362075"/>
          </a:xfrm>
        </p:spPr>
        <p:txBody>
          <a:bodyPr/>
          <a:lstStyle/>
          <a:p>
            <a:r>
              <a:rPr lang="en-US" dirty="0" smtClean="0">
                <a:effectLst>
                  <a:glow rad="101600">
                    <a:schemeClr val="accent6">
                      <a:satMod val="175000"/>
                      <a:alpha val="40000"/>
                    </a:schemeClr>
                  </a:glow>
                </a:effectLst>
              </a:rPr>
              <a:t>The Instructor and BYOD:</a:t>
            </a:r>
            <a:br>
              <a:rPr lang="en-US" dirty="0" smtClean="0">
                <a:effectLst>
                  <a:glow rad="101600">
                    <a:schemeClr val="accent6">
                      <a:satMod val="175000"/>
                      <a:alpha val="40000"/>
                    </a:schemeClr>
                  </a:glow>
                </a:effectLst>
              </a:rPr>
            </a:br>
            <a:r>
              <a:rPr lang="en-US" dirty="0" smtClean="0">
                <a:effectLst>
                  <a:glow rad="101600">
                    <a:schemeClr val="accent6">
                      <a:satMod val="175000"/>
                      <a:alpha val="40000"/>
                    </a:schemeClr>
                  </a:glow>
                </a:effectLst>
              </a:rPr>
              <a:t>Friend or foe </a:t>
            </a:r>
            <a:endParaRPr lang="en-US" dirty="0">
              <a:effectLst>
                <a:glow rad="101600">
                  <a:schemeClr val="accent6">
                    <a:satMod val="175000"/>
                    <a:alpha val="40000"/>
                  </a:schemeClr>
                </a:glow>
              </a:effectLst>
            </a:endParaRPr>
          </a:p>
        </p:txBody>
      </p:sp>
      <p:sp>
        <p:nvSpPr>
          <p:cNvPr id="5" name="Text Placeholder 4"/>
          <p:cNvSpPr>
            <a:spLocks noGrp="1"/>
          </p:cNvSpPr>
          <p:nvPr>
            <p:ph type="body" idx="1"/>
          </p:nvPr>
        </p:nvSpPr>
        <p:spPr/>
        <p:txBody>
          <a:bodyPr/>
          <a:lstStyle/>
          <a:p>
            <a:endParaRPr lang="en-US"/>
          </a:p>
        </p:txBody>
      </p:sp>
      <p:pic>
        <p:nvPicPr>
          <p:cNvPr id="7" name="Picture 6"/>
          <p:cNvPicPr>
            <a:picLocks noChangeAspect="1"/>
          </p:cNvPicPr>
          <p:nvPr/>
        </p:nvPicPr>
        <p:blipFill>
          <a:blip r:embed="rId2"/>
          <a:stretch>
            <a:fillRect/>
          </a:stretch>
        </p:blipFill>
        <p:spPr>
          <a:xfrm>
            <a:off x="33766" y="0"/>
            <a:ext cx="9110234" cy="4800600"/>
          </a:xfrm>
          <a:prstGeom prst="rect">
            <a:avLst/>
          </a:prstGeom>
          <a:ln>
            <a:noFill/>
          </a:ln>
          <a:effectLst>
            <a:softEdge rad="112500"/>
          </a:effectLst>
        </p:spPr>
      </p:pic>
    </p:spTree>
    <p:extLst>
      <p:ext uri="{BB962C8B-B14F-4D97-AF65-F5344CB8AC3E}">
        <p14:creationId xmlns:p14="http://schemas.microsoft.com/office/powerpoint/2010/main" val="4796774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1143000"/>
          </a:xfrm>
        </p:spPr>
        <p:txBody>
          <a:bodyPr>
            <a:normAutofit fontScale="90000"/>
          </a:bodyPr>
          <a:lstStyle/>
          <a:p>
            <a:r>
              <a:rPr lang="en-US" sz="7300" b="1" dirty="0">
                <a:effectLst>
                  <a:glow rad="63500">
                    <a:schemeClr val="accent6">
                      <a:satMod val="175000"/>
                      <a:alpha val="40000"/>
                    </a:schemeClr>
                  </a:glow>
                  <a:outerShdw blurRad="38100" dist="38100" dir="2700000" algn="tl">
                    <a:srgbClr val="000000">
                      <a:alpha val="43137"/>
                    </a:srgbClr>
                  </a:outerShdw>
                </a:effectLst>
              </a:rPr>
              <a:t>The Generational Gap</a:t>
            </a:r>
            <a:r>
              <a:rPr lang="en-US" sz="4900" b="1" dirty="0">
                <a:effectLst>
                  <a:glow rad="63500">
                    <a:schemeClr val="accent6">
                      <a:satMod val="175000"/>
                      <a:alpha val="40000"/>
                    </a:schemeClr>
                  </a:glow>
                  <a:outerShdw blurRad="38100" dist="38100" dir="2700000" algn="tl">
                    <a:srgbClr val="000000">
                      <a:alpha val="43137"/>
                    </a:srgbClr>
                  </a:outerShdw>
                </a:effectLst>
              </a:rPr>
              <a:t/>
            </a:r>
            <a:br>
              <a:rPr lang="en-US" sz="4900" b="1" dirty="0">
                <a:effectLst>
                  <a:glow rad="63500">
                    <a:schemeClr val="accent6">
                      <a:satMod val="175000"/>
                      <a:alpha val="40000"/>
                    </a:schemeClr>
                  </a:glow>
                  <a:outerShdw blurRad="38100" dist="38100" dir="2700000" algn="tl">
                    <a:srgbClr val="000000">
                      <a:alpha val="43137"/>
                    </a:srgbClr>
                  </a:outerShdw>
                </a:effectLst>
              </a:rPr>
            </a:br>
            <a:r>
              <a:rPr lang="en-US" sz="5300" b="1" dirty="0">
                <a:effectLst>
                  <a:glow rad="63500">
                    <a:schemeClr val="accent6">
                      <a:satMod val="175000"/>
                      <a:alpha val="40000"/>
                    </a:schemeClr>
                  </a:glow>
                  <a:outerShdw blurRad="38100" dist="38100" dir="2700000" algn="tl">
                    <a:srgbClr val="000000">
                      <a:alpha val="43137"/>
                    </a:srgbClr>
                  </a:outerShdw>
                </a:effectLst>
              </a:rPr>
              <a:t>Growing up Digital</a:t>
            </a:r>
            <a:br>
              <a:rPr lang="en-US" sz="5300" b="1" dirty="0">
                <a:effectLst>
                  <a:glow rad="63500">
                    <a:schemeClr val="accent6">
                      <a:satMod val="175000"/>
                      <a:alpha val="40000"/>
                    </a:schemeClr>
                  </a:glow>
                  <a:outerShdw blurRad="38100" dist="38100" dir="2700000" algn="tl">
                    <a:srgbClr val="000000">
                      <a:alpha val="43137"/>
                    </a:srgbClr>
                  </a:outerShdw>
                </a:effectLst>
              </a:rPr>
            </a:br>
            <a:r>
              <a:rPr lang="en-US" sz="3200" b="1" dirty="0">
                <a:effectLst>
                  <a:glow rad="63500">
                    <a:schemeClr val="accent6">
                      <a:satMod val="175000"/>
                      <a:alpha val="40000"/>
                    </a:schemeClr>
                  </a:glow>
                  <a:outerShdw blurRad="38100" dist="38100" dir="2700000" algn="tl">
                    <a:srgbClr val="000000">
                      <a:alpha val="43137"/>
                    </a:srgbClr>
                  </a:outerShdw>
                </a:effectLst>
              </a:rPr>
              <a:t/>
            </a:r>
            <a:br>
              <a:rPr lang="en-US" sz="3200" b="1" dirty="0">
                <a:effectLst>
                  <a:glow rad="63500">
                    <a:schemeClr val="accent6">
                      <a:satMod val="175000"/>
                      <a:alpha val="40000"/>
                    </a:schemeClr>
                  </a:glow>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34251106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9144000" cy="4160662"/>
          </a:xfrm>
          <a:prstGeom prst="rect">
            <a:avLst/>
          </a:prstGeom>
        </p:spPr>
      </p:pic>
      <p:sp>
        <p:nvSpPr>
          <p:cNvPr id="5" name="TextBox 4"/>
          <p:cNvSpPr txBox="1"/>
          <p:nvPr/>
        </p:nvSpPr>
        <p:spPr>
          <a:xfrm>
            <a:off x="16023" y="4191000"/>
            <a:ext cx="4660250" cy="1569660"/>
          </a:xfrm>
          <a:prstGeom prst="rect">
            <a:avLst/>
          </a:prstGeom>
          <a:noFill/>
        </p:spPr>
        <p:txBody>
          <a:bodyPr wrap="none" rtlCol="0">
            <a:spAutoFit/>
          </a:bodyPr>
          <a:lstStyle/>
          <a:p>
            <a:pPr marL="285750" indent="-285750">
              <a:buFont typeface="Arial"/>
              <a:buChar char="•"/>
            </a:pPr>
            <a:r>
              <a:rPr lang="en-US" sz="2400" dirty="0" smtClean="0"/>
              <a:t>Only goes online if necessary</a:t>
            </a:r>
          </a:p>
          <a:p>
            <a:pPr marL="285750" indent="-285750">
              <a:buFont typeface="Arial"/>
              <a:buChar char="•"/>
            </a:pPr>
            <a:r>
              <a:rPr lang="en-US" sz="2400" dirty="0" smtClean="0"/>
              <a:t>Web is seen as a tool</a:t>
            </a:r>
          </a:p>
          <a:p>
            <a:pPr marL="285750" indent="-285750">
              <a:buFont typeface="Arial"/>
              <a:buChar char="•"/>
            </a:pPr>
            <a:r>
              <a:rPr lang="en-US" sz="2400" dirty="0" smtClean="0"/>
              <a:t>Does not build an online portfolio</a:t>
            </a:r>
          </a:p>
          <a:p>
            <a:pPr marL="285750" indent="-285750">
              <a:buFont typeface="Arial"/>
              <a:buChar char="•"/>
            </a:pPr>
            <a:r>
              <a:rPr lang="en-US" sz="2400" dirty="0" smtClean="0"/>
              <a:t>No participation in online culture</a:t>
            </a:r>
            <a:endParaRPr lang="en-US" sz="2400" dirty="0"/>
          </a:p>
        </p:txBody>
      </p:sp>
      <p:sp>
        <p:nvSpPr>
          <p:cNvPr id="6" name="TextBox 5"/>
          <p:cNvSpPr txBox="1"/>
          <p:nvPr/>
        </p:nvSpPr>
        <p:spPr>
          <a:xfrm>
            <a:off x="4983887" y="4038600"/>
            <a:ext cx="4160113" cy="1938992"/>
          </a:xfrm>
          <a:prstGeom prst="rect">
            <a:avLst/>
          </a:prstGeom>
          <a:noFill/>
        </p:spPr>
        <p:txBody>
          <a:bodyPr wrap="none" rtlCol="0">
            <a:spAutoFit/>
          </a:bodyPr>
          <a:lstStyle/>
          <a:p>
            <a:pPr marL="285750" indent="-285750">
              <a:buFont typeface="Arial"/>
              <a:buChar char="•"/>
            </a:pPr>
            <a:r>
              <a:rPr lang="en-US" sz="2400" dirty="0"/>
              <a:t>Contributes to online content</a:t>
            </a:r>
          </a:p>
          <a:p>
            <a:pPr marL="285750" indent="-285750">
              <a:buFont typeface="Arial"/>
              <a:buChar char="•"/>
            </a:pPr>
            <a:r>
              <a:rPr lang="en-US" sz="2400" dirty="0"/>
              <a:t>Sees web as a network</a:t>
            </a:r>
          </a:p>
          <a:p>
            <a:pPr marL="285750" indent="-285750">
              <a:buFont typeface="Arial"/>
              <a:buChar char="•"/>
            </a:pPr>
            <a:r>
              <a:rPr lang="en-US" sz="2400" dirty="0"/>
              <a:t>Has an online profile</a:t>
            </a:r>
          </a:p>
          <a:p>
            <a:pPr marL="285750" indent="-285750">
              <a:buFont typeface="Arial"/>
              <a:buChar char="•"/>
            </a:pPr>
            <a:r>
              <a:rPr lang="en-US" sz="2400" dirty="0"/>
              <a:t>Seeks content online at </a:t>
            </a:r>
            <a:r>
              <a:rPr lang="en-US" sz="2400" dirty="0" smtClean="0"/>
              <a:t/>
            </a:r>
            <a:br>
              <a:rPr lang="en-US" sz="2400" dirty="0" smtClean="0"/>
            </a:br>
            <a:r>
              <a:rPr lang="en-US" sz="2400" dirty="0" smtClean="0"/>
              <a:t>first </a:t>
            </a:r>
            <a:r>
              <a:rPr lang="en-US" sz="2400" dirty="0"/>
              <a:t>instance</a:t>
            </a:r>
          </a:p>
        </p:txBody>
      </p:sp>
      <p:sp>
        <p:nvSpPr>
          <p:cNvPr id="8" name="Rectangle 7"/>
          <p:cNvSpPr/>
          <p:nvPr/>
        </p:nvSpPr>
        <p:spPr>
          <a:xfrm>
            <a:off x="304800" y="6477000"/>
            <a:ext cx="1967205" cy="276999"/>
          </a:xfrm>
          <a:prstGeom prst="rect">
            <a:avLst/>
          </a:prstGeom>
        </p:spPr>
        <p:txBody>
          <a:bodyPr wrap="none">
            <a:spAutoFit/>
          </a:bodyPr>
          <a:lstStyle/>
          <a:p>
            <a:r>
              <a:rPr lang="en-US" sz="1200" dirty="0"/>
              <a:t>http://</a:t>
            </a:r>
            <a:r>
              <a:rPr lang="en-US" sz="1200" dirty="0" err="1"/>
              <a:t>tinyurl.com</a:t>
            </a:r>
            <a:r>
              <a:rPr lang="en-US" sz="1200" dirty="0"/>
              <a:t>/khcjmk4</a:t>
            </a:r>
          </a:p>
        </p:txBody>
      </p:sp>
      <p:sp>
        <p:nvSpPr>
          <p:cNvPr id="9" name="Rectangle 8"/>
          <p:cNvSpPr/>
          <p:nvPr/>
        </p:nvSpPr>
        <p:spPr>
          <a:xfrm>
            <a:off x="6934200" y="6428601"/>
            <a:ext cx="1971363" cy="276999"/>
          </a:xfrm>
          <a:prstGeom prst="rect">
            <a:avLst/>
          </a:prstGeom>
        </p:spPr>
        <p:txBody>
          <a:bodyPr wrap="none">
            <a:spAutoFit/>
          </a:bodyPr>
          <a:lstStyle/>
          <a:p>
            <a:r>
              <a:rPr lang="en-US" sz="1200" dirty="0"/>
              <a:t>http://</a:t>
            </a:r>
            <a:r>
              <a:rPr lang="en-US" sz="1200" dirty="0" err="1"/>
              <a:t>tinyurl.com</a:t>
            </a:r>
            <a:r>
              <a:rPr lang="en-US" sz="1200" dirty="0"/>
              <a:t>/pnauns7</a:t>
            </a:r>
          </a:p>
        </p:txBody>
      </p:sp>
    </p:spTree>
    <p:extLst>
      <p:ext uri="{BB962C8B-B14F-4D97-AF65-F5344CB8AC3E}">
        <p14:creationId xmlns:p14="http://schemas.microsoft.com/office/powerpoint/2010/main" val="114036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noAutofit/>
          </a:bodyPr>
          <a:lstStyle/>
          <a:p>
            <a:pPr lvl="0"/>
            <a:r>
              <a:rPr lang="en-US" sz="4900" b="1" dirty="0" smtClean="0">
                <a:effectLst>
                  <a:glow rad="63500">
                    <a:schemeClr val="accent6">
                      <a:satMod val="175000"/>
                      <a:alpha val="40000"/>
                    </a:schemeClr>
                  </a:glow>
                  <a:outerShdw blurRad="38100" dist="38100" dir="2700000" algn="tl">
                    <a:srgbClr val="000000">
                      <a:alpha val="43137"/>
                    </a:srgbClr>
                  </a:outerShdw>
                </a:effectLst>
              </a:rPr>
              <a:t>ESSENTIAL QUESTION:</a:t>
            </a:r>
            <a:br>
              <a:rPr lang="en-US" sz="4900" b="1" dirty="0" smtClean="0">
                <a:effectLst>
                  <a:glow rad="63500">
                    <a:schemeClr val="accent6">
                      <a:satMod val="175000"/>
                      <a:alpha val="40000"/>
                    </a:schemeClr>
                  </a:glow>
                  <a:outerShdw blurRad="38100" dist="38100" dir="2700000" algn="tl">
                    <a:srgbClr val="000000">
                      <a:alpha val="43137"/>
                    </a:srgbClr>
                  </a:outerShdw>
                </a:effectLst>
              </a:rPr>
            </a:br>
            <a:r>
              <a:rPr lang="en-US" sz="6600" dirty="0"/>
              <a:t>How can we </a:t>
            </a:r>
            <a:r>
              <a:rPr lang="en-US" sz="6600" b="1" i="1" dirty="0">
                <a:solidFill>
                  <a:srgbClr val="FF0000"/>
                </a:solidFill>
              </a:rPr>
              <a:t>harness</a:t>
            </a:r>
            <a:r>
              <a:rPr lang="en-US" sz="6600" dirty="0"/>
              <a:t> </a:t>
            </a:r>
            <a:r>
              <a:rPr lang="en-US" sz="6600" b="1" i="1" dirty="0">
                <a:solidFill>
                  <a:srgbClr val="FF0000"/>
                </a:solidFill>
              </a:rPr>
              <a:t>BYOD</a:t>
            </a:r>
            <a:r>
              <a:rPr lang="en-US" sz="7200" i="1" dirty="0">
                <a:solidFill>
                  <a:srgbClr val="FF0000"/>
                </a:solidFill>
                <a:effectLst>
                  <a:glow rad="63500">
                    <a:schemeClr val="accent6">
                      <a:satMod val="175000"/>
                      <a:alpha val="40000"/>
                    </a:schemeClr>
                  </a:glow>
                </a:effectLst>
              </a:rPr>
              <a:t> </a:t>
            </a:r>
            <a:r>
              <a:rPr lang="en-US" sz="6600" dirty="0"/>
              <a:t>to </a:t>
            </a:r>
            <a:r>
              <a:rPr lang="en-US" sz="6600" b="1" i="1" dirty="0">
                <a:solidFill>
                  <a:srgbClr val="FF0000"/>
                </a:solidFill>
              </a:rPr>
              <a:t>engage</a:t>
            </a:r>
            <a:r>
              <a:rPr lang="en-US" sz="7200" b="1" dirty="0" smtClean="0">
                <a:effectLst>
                  <a:glow rad="63500">
                    <a:schemeClr val="accent6">
                      <a:satMod val="175000"/>
                      <a:alpha val="40000"/>
                    </a:schemeClr>
                  </a:glow>
                  <a:outerShdw blurRad="38100" dist="38100" dir="2700000" algn="tl">
                    <a:srgbClr val="000000">
                      <a:alpha val="43137"/>
                    </a:srgbClr>
                  </a:outerShdw>
                </a:effectLst>
              </a:rPr>
              <a:t> </a:t>
            </a:r>
            <a:r>
              <a:rPr lang="en-US" sz="6600" dirty="0"/>
              <a:t>our learners?</a:t>
            </a:r>
          </a:p>
        </p:txBody>
      </p:sp>
    </p:spTree>
    <p:extLst>
      <p:ext uri="{BB962C8B-B14F-4D97-AF65-F5344CB8AC3E}">
        <p14:creationId xmlns:p14="http://schemas.microsoft.com/office/powerpoint/2010/main" val="747877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352832">
            <a:off x="6849130" y="305393"/>
            <a:ext cx="1989477" cy="1989477"/>
          </a:xfrm>
          <a:prstGeom prst="rect">
            <a:avLst/>
          </a:prstGeom>
        </p:spPr>
      </p:pic>
      <p:pic>
        <p:nvPicPr>
          <p:cNvPr id="7" name="Picture 6"/>
          <p:cNvPicPr>
            <a:picLocks noChangeAspect="1"/>
          </p:cNvPicPr>
          <p:nvPr/>
        </p:nvPicPr>
        <p:blipFill>
          <a:blip r:embed="rId3"/>
          <a:stretch>
            <a:fillRect/>
          </a:stretch>
        </p:blipFill>
        <p:spPr>
          <a:xfrm>
            <a:off x="304800" y="4343400"/>
            <a:ext cx="3225800" cy="1523844"/>
          </a:xfrm>
          <a:prstGeom prst="rect">
            <a:avLst/>
          </a:prstGeom>
        </p:spPr>
      </p:pic>
      <p:pic>
        <p:nvPicPr>
          <p:cNvPr id="5" name="Picture 4"/>
          <p:cNvPicPr>
            <a:picLocks noChangeAspect="1"/>
          </p:cNvPicPr>
          <p:nvPr/>
        </p:nvPicPr>
        <p:blipFill>
          <a:blip r:embed="rId4"/>
          <a:stretch>
            <a:fillRect/>
          </a:stretch>
        </p:blipFill>
        <p:spPr>
          <a:xfrm>
            <a:off x="4876800" y="1752600"/>
            <a:ext cx="1828800" cy="1841500"/>
          </a:xfrm>
          <a:prstGeom prst="rect">
            <a:avLst/>
          </a:prstGeom>
        </p:spPr>
      </p:pic>
      <p:pic>
        <p:nvPicPr>
          <p:cNvPr id="9" name="Picture 8"/>
          <p:cNvPicPr>
            <a:picLocks noChangeAspect="1"/>
          </p:cNvPicPr>
          <p:nvPr/>
        </p:nvPicPr>
        <p:blipFill>
          <a:blip r:embed="rId5"/>
          <a:stretch>
            <a:fillRect/>
          </a:stretch>
        </p:blipFill>
        <p:spPr>
          <a:xfrm>
            <a:off x="6568945" y="4889837"/>
            <a:ext cx="2587134" cy="1930400"/>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0714081">
            <a:off x="1676400" y="152400"/>
            <a:ext cx="3048000" cy="2286000"/>
          </a:xfrm>
          <a:prstGeom prst="rect">
            <a:avLst/>
          </a:prstGeom>
        </p:spPr>
      </p:pic>
      <p:pic>
        <p:nvPicPr>
          <p:cNvPr id="11" name="Picture 10"/>
          <p:cNvPicPr>
            <a:picLocks noChangeAspect="1"/>
          </p:cNvPicPr>
          <p:nvPr/>
        </p:nvPicPr>
        <p:blipFill>
          <a:blip r:embed="rId8"/>
          <a:stretch>
            <a:fillRect/>
          </a:stretch>
        </p:blipFill>
        <p:spPr>
          <a:xfrm>
            <a:off x="6934200" y="2590800"/>
            <a:ext cx="2019300" cy="2019300"/>
          </a:xfrm>
          <a:prstGeom prst="rect">
            <a:avLst/>
          </a:prstGeom>
        </p:spPr>
      </p:pic>
      <p:pic>
        <p:nvPicPr>
          <p:cNvPr id="12" name="Picture 11"/>
          <p:cNvPicPr>
            <a:picLocks noChangeAspect="1"/>
          </p:cNvPicPr>
          <p:nvPr/>
        </p:nvPicPr>
        <p:blipFill>
          <a:blip r:embed="rId9"/>
          <a:stretch>
            <a:fillRect/>
          </a:stretch>
        </p:blipFill>
        <p:spPr>
          <a:xfrm>
            <a:off x="152400" y="152400"/>
            <a:ext cx="1943100" cy="1943100"/>
          </a:xfrm>
          <a:prstGeom prst="rect">
            <a:avLst/>
          </a:prstGeom>
        </p:spPr>
      </p:pic>
      <p:pic>
        <p:nvPicPr>
          <p:cNvPr id="14" name="Picture 13"/>
          <p:cNvPicPr>
            <a:picLocks noChangeAspect="1"/>
          </p:cNvPicPr>
          <p:nvPr/>
        </p:nvPicPr>
        <p:blipFill rotWithShape="1">
          <a:blip r:embed="rId10"/>
          <a:srcRect t="16594" b="19805"/>
          <a:stretch/>
        </p:blipFill>
        <p:spPr>
          <a:xfrm>
            <a:off x="2514600" y="2133600"/>
            <a:ext cx="2032000" cy="969271"/>
          </a:xfrm>
          <a:prstGeom prst="rect">
            <a:avLst/>
          </a:prstGeom>
        </p:spPr>
      </p:pic>
      <p:pic>
        <p:nvPicPr>
          <p:cNvPr id="8" name="Picture 7"/>
          <p:cNvPicPr>
            <a:picLocks noChangeAspect="1"/>
          </p:cNvPicPr>
          <p:nvPr/>
        </p:nvPicPr>
        <p:blipFill>
          <a:blip r:embed="rId11"/>
          <a:stretch>
            <a:fillRect/>
          </a:stretch>
        </p:blipFill>
        <p:spPr>
          <a:xfrm>
            <a:off x="4419600" y="228600"/>
            <a:ext cx="1422400" cy="1524000"/>
          </a:xfrm>
          <a:prstGeom prst="rect">
            <a:avLst/>
          </a:prstGeom>
        </p:spPr>
      </p:pic>
      <p:pic>
        <p:nvPicPr>
          <p:cNvPr id="4" name="Picture 3"/>
          <p:cNvPicPr>
            <a:picLocks noChangeAspect="1"/>
          </p:cNvPicPr>
          <p:nvPr/>
        </p:nvPicPr>
        <p:blipFill>
          <a:blip r:embed="rId12"/>
          <a:stretch>
            <a:fillRect/>
          </a:stretch>
        </p:blipFill>
        <p:spPr>
          <a:xfrm>
            <a:off x="2209800" y="5867400"/>
            <a:ext cx="4048071" cy="835181"/>
          </a:xfrm>
          <a:prstGeom prst="rect">
            <a:avLst/>
          </a:prstGeom>
        </p:spPr>
      </p:pic>
      <p:pic>
        <p:nvPicPr>
          <p:cNvPr id="13" name="Picture 12"/>
          <p:cNvPicPr>
            <a:picLocks noChangeAspect="1"/>
          </p:cNvPicPr>
          <p:nvPr/>
        </p:nvPicPr>
        <p:blipFill>
          <a:blip r:embed="rId13"/>
          <a:stretch>
            <a:fillRect/>
          </a:stretch>
        </p:blipFill>
        <p:spPr>
          <a:xfrm>
            <a:off x="304800" y="2286000"/>
            <a:ext cx="1562100" cy="1562100"/>
          </a:xfrm>
          <a:prstGeom prst="rect">
            <a:avLst/>
          </a:prstGeom>
          <a:ln>
            <a:noFill/>
          </a:ln>
          <a:effectLst>
            <a:softEdge rad="112500"/>
          </a:effectLst>
        </p:spPr>
      </p:pic>
      <p:pic>
        <p:nvPicPr>
          <p:cNvPr id="15" name="Picture 14"/>
          <p:cNvPicPr>
            <a:picLocks noChangeAspect="1"/>
          </p:cNvPicPr>
          <p:nvPr/>
        </p:nvPicPr>
        <p:blipFill rotWithShape="1">
          <a:blip r:embed="rId14"/>
          <a:srcRect t="20510" b="19138"/>
          <a:stretch/>
        </p:blipFill>
        <p:spPr>
          <a:xfrm>
            <a:off x="2057400" y="3352800"/>
            <a:ext cx="2538265" cy="1019404"/>
          </a:xfrm>
          <a:prstGeom prst="rect">
            <a:avLst/>
          </a:prstGeom>
        </p:spPr>
      </p:pic>
      <p:pic>
        <p:nvPicPr>
          <p:cNvPr id="16" name="Picture 15"/>
          <p:cNvPicPr>
            <a:picLocks noChangeAspect="1"/>
          </p:cNvPicPr>
          <p:nvPr/>
        </p:nvPicPr>
        <p:blipFill>
          <a:blip r:embed="rId15"/>
          <a:stretch>
            <a:fillRect/>
          </a:stretch>
        </p:blipFill>
        <p:spPr>
          <a:xfrm>
            <a:off x="4648200" y="3886200"/>
            <a:ext cx="1704273" cy="1727200"/>
          </a:xfrm>
          <a:prstGeom prst="rect">
            <a:avLst/>
          </a:prstGeom>
        </p:spPr>
      </p:pic>
    </p:spTree>
    <p:extLst>
      <p:ext uri="{BB962C8B-B14F-4D97-AF65-F5344CB8AC3E}">
        <p14:creationId xmlns:p14="http://schemas.microsoft.com/office/powerpoint/2010/main" val="18855182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486400"/>
          </a:xfrm>
          <a:prstGeom prst="rect">
            <a:avLst/>
          </a:prstGeom>
        </p:spPr>
      </p:pic>
      <p:sp>
        <p:nvSpPr>
          <p:cNvPr id="3" name="TextBox 2"/>
          <p:cNvSpPr txBox="1"/>
          <p:nvPr/>
        </p:nvSpPr>
        <p:spPr>
          <a:xfrm>
            <a:off x="311007" y="5486400"/>
            <a:ext cx="8604393" cy="1077218"/>
          </a:xfrm>
          <a:prstGeom prst="rect">
            <a:avLst/>
          </a:prstGeom>
          <a:noFill/>
        </p:spPr>
        <p:txBody>
          <a:bodyPr wrap="square" rtlCol="0">
            <a:spAutoFit/>
          </a:bodyPr>
          <a:lstStyle/>
          <a:p>
            <a:r>
              <a:rPr lang="en-US" sz="3200" b="1" dirty="0">
                <a:effectLst>
                  <a:glow rad="63500">
                    <a:schemeClr val="accent6">
                      <a:satMod val="175000"/>
                      <a:alpha val="40000"/>
                    </a:schemeClr>
                  </a:glow>
                  <a:outerShdw blurRad="38100" dist="38100" dir="2700000" algn="tl">
                    <a:srgbClr val="000000">
                      <a:alpha val="43137"/>
                    </a:srgbClr>
                  </a:outerShdw>
                </a:effectLst>
                <a:latin typeface="+mj-lt"/>
                <a:ea typeface="+mj-ea"/>
                <a:cs typeface="+mj-cs"/>
              </a:rPr>
              <a:t>Provides REAL TIME data on your students using Open-Ended tasks to probe understanding.</a:t>
            </a:r>
          </a:p>
        </p:txBody>
      </p:sp>
      <p:sp>
        <p:nvSpPr>
          <p:cNvPr id="4" name="TextBox 3"/>
          <p:cNvSpPr txBox="1"/>
          <p:nvPr/>
        </p:nvSpPr>
        <p:spPr>
          <a:xfrm>
            <a:off x="5638800" y="838200"/>
            <a:ext cx="2819400" cy="461665"/>
          </a:xfrm>
          <a:prstGeom prst="rect">
            <a:avLst/>
          </a:prstGeom>
          <a:noFill/>
        </p:spPr>
        <p:txBody>
          <a:bodyPr wrap="square" rtlCol="0">
            <a:spAutoFit/>
          </a:bodyPr>
          <a:lstStyle/>
          <a:p>
            <a:r>
              <a:rPr lang="en-US" sz="2400" i="1" dirty="0" smtClean="0">
                <a:solidFill>
                  <a:srgbClr val="FFFF00"/>
                </a:solidFill>
              </a:rPr>
              <a:t>By Pearson PLC </a:t>
            </a:r>
            <a:endParaRPr lang="en-US" sz="2400" i="1" dirty="0">
              <a:solidFill>
                <a:srgbClr val="FFFF00"/>
              </a:solidFill>
            </a:endParaRPr>
          </a:p>
        </p:txBody>
      </p:sp>
    </p:spTree>
    <p:extLst>
      <p:ext uri="{BB962C8B-B14F-4D97-AF65-F5344CB8AC3E}">
        <p14:creationId xmlns:p14="http://schemas.microsoft.com/office/powerpoint/2010/main" val="30542707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828800" y="2667000"/>
            <a:ext cx="6781800" cy="1077218"/>
          </a:xfrm>
          <a:prstGeom prst="rect">
            <a:avLst/>
          </a:prstGeom>
          <a:noFill/>
        </p:spPr>
        <p:txBody>
          <a:bodyPr wrap="square" rtlCol="0">
            <a:spAutoFit/>
          </a:bodyPr>
          <a:lstStyle/>
          <a:p>
            <a:r>
              <a:rPr lang="en-US" sz="3200" b="1" dirty="0">
                <a:effectLst>
                  <a:glow rad="63500">
                    <a:schemeClr val="accent6">
                      <a:satMod val="175000"/>
                      <a:alpha val="40000"/>
                    </a:schemeClr>
                  </a:glow>
                  <a:outerShdw blurRad="38100" dist="38100" dir="2700000" algn="tl">
                    <a:srgbClr val="000000">
                      <a:alpha val="43137"/>
                    </a:srgbClr>
                  </a:outerShdw>
                </a:effectLst>
                <a:latin typeface="+mj-lt"/>
                <a:ea typeface="+mj-ea"/>
                <a:cs typeface="+mj-cs"/>
              </a:rPr>
              <a:t>Teacher setups up the questions that targets areas for review. </a:t>
            </a:r>
          </a:p>
        </p:txBody>
      </p:sp>
    </p:spTree>
    <p:extLst>
      <p:ext uri="{BB962C8B-B14F-4D97-AF65-F5344CB8AC3E}">
        <p14:creationId xmlns:p14="http://schemas.microsoft.com/office/powerpoint/2010/main" val="24163329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0"/>
            <a:ext cx="7043018" cy="6858000"/>
          </a:xfrm>
          <a:prstGeom prst="rect">
            <a:avLst/>
          </a:prstGeom>
        </p:spPr>
      </p:pic>
      <p:sp>
        <p:nvSpPr>
          <p:cNvPr id="2" name="TextBox 1"/>
          <p:cNvSpPr txBox="1"/>
          <p:nvPr/>
        </p:nvSpPr>
        <p:spPr>
          <a:xfrm>
            <a:off x="410989" y="762000"/>
            <a:ext cx="3400197" cy="1754327"/>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sz="5400" b="1" dirty="0">
                <a:solidFill>
                  <a:schemeClr val="accent6">
                    <a:lumMod val="20000"/>
                    <a:lumOff val="80000"/>
                  </a:schemeClr>
                </a:solidFill>
                <a:effectLst>
                  <a:glow rad="63500">
                    <a:schemeClr val="accent6">
                      <a:satMod val="175000"/>
                      <a:alpha val="40000"/>
                    </a:schemeClr>
                  </a:glow>
                  <a:outerShdw blurRad="38100" dist="38100" dir="2700000" algn="tl">
                    <a:srgbClr val="000000">
                      <a:alpha val="43137"/>
                    </a:srgbClr>
                  </a:outerShdw>
                </a:effectLst>
                <a:latin typeface="+mj-lt"/>
                <a:ea typeface="+mj-ea"/>
                <a:cs typeface="+mj-cs"/>
              </a:rPr>
              <a:t>Sample Question</a:t>
            </a:r>
          </a:p>
        </p:txBody>
      </p:sp>
      <p:sp>
        <p:nvSpPr>
          <p:cNvPr id="4" name="TextBox 3"/>
          <p:cNvSpPr txBox="1"/>
          <p:nvPr/>
        </p:nvSpPr>
        <p:spPr>
          <a:xfrm>
            <a:off x="5867400" y="3200400"/>
            <a:ext cx="2942997" cy="1077218"/>
          </a:xfrm>
          <a:prstGeom prst="rect">
            <a:avLst/>
          </a:prstGeom>
          <a:solidFill>
            <a:schemeClr val="accent6">
              <a:lumMod val="20000"/>
              <a:lumOff val="80000"/>
            </a:schemeClr>
          </a:solidFill>
          <a:ln w="57150" cmpd="sng">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US" sz="3200" b="1" dirty="0" smtClean="0">
                <a:effectLst>
                  <a:glow rad="101600">
                    <a:schemeClr val="accent3">
                      <a:satMod val="175000"/>
                      <a:alpha val="40000"/>
                    </a:schemeClr>
                  </a:glow>
                  <a:innerShdw blurRad="63500" dist="50800">
                    <a:prstClr val="black">
                      <a:alpha val="50000"/>
                    </a:prstClr>
                  </a:innerShdw>
                </a:effectLst>
                <a:latin typeface="+mj-lt"/>
                <a:ea typeface="+mj-ea"/>
                <a:cs typeface="+mj-cs"/>
              </a:rPr>
              <a:t>Response Data for Teacher</a:t>
            </a:r>
            <a:endParaRPr lang="en-US" sz="3200" b="1" dirty="0">
              <a:effectLst>
                <a:glow rad="101600">
                  <a:schemeClr val="accent3">
                    <a:satMod val="175000"/>
                    <a:alpha val="40000"/>
                  </a:schemeClr>
                </a:glow>
                <a:innerShdw blurRad="63500" dist="50800">
                  <a:prstClr val="black">
                    <a:alpha val="50000"/>
                  </a:prstClr>
                </a:innerShdw>
              </a:effectLst>
              <a:latin typeface="+mj-lt"/>
              <a:ea typeface="+mj-ea"/>
              <a:cs typeface="+mj-cs"/>
            </a:endParaRPr>
          </a:p>
        </p:txBody>
      </p:sp>
      <p:sp>
        <p:nvSpPr>
          <p:cNvPr id="6" name="16-Point Star 5"/>
          <p:cNvSpPr/>
          <p:nvPr/>
        </p:nvSpPr>
        <p:spPr>
          <a:xfrm>
            <a:off x="3810000" y="-457200"/>
            <a:ext cx="3581400" cy="3657600"/>
          </a:xfrm>
          <a:prstGeom prst="star16">
            <a:avLst>
              <a:gd name="adj" fmla="val 40473"/>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9695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83186" y="1295400"/>
            <a:ext cx="8768471" cy="4383748"/>
            <a:chOff x="232034" y="1257732"/>
            <a:chExt cx="8768471" cy="4383748"/>
          </a:xfrm>
          <a:effectLst>
            <a:glow rad="698500">
              <a:schemeClr val="accent6">
                <a:lumMod val="20000"/>
                <a:lumOff val="80000"/>
              </a:schemeClr>
            </a:glow>
            <a:outerShdw blurRad="50800" dist="38100" dir="2700000" algn="tl" rotWithShape="0">
              <a:srgbClr val="000000">
                <a:alpha val="43000"/>
              </a:srgbClr>
            </a:outerShdw>
          </a:effectLst>
        </p:grpSpPr>
        <p:grpSp>
          <p:nvGrpSpPr>
            <p:cNvPr id="20" name="Group 19"/>
            <p:cNvGrpSpPr/>
            <p:nvPr/>
          </p:nvGrpSpPr>
          <p:grpSpPr>
            <a:xfrm>
              <a:off x="232034" y="1257732"/>
              <a:ext cx="8768471" cy="4383748"/>
              <a:chOff x="232034" y="1257732"/>
              <a:chExt cx="8768471" cy="4383748"/>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2034" y="1257732"/>
                <a:ext cx="8768471" cy="4383748"/>
              </a:xfrm>
              <a:prstGeom prst="rect">
                <a:avLst/>
              </a:prstGeom>
            </p:spPr>
          </p:pic>
          <p:sp>
            <p:nvSpPr>
              <p:cNvPr id="10" name="Rectangle 9"/>
              <p:cNvSpPr/>
              <p:nvPr/>
            </p:nvSpPr>
            <p:spPr>
              <a:xfrm>
                <a:off x="232034" y="1318788"/>
                <a:ext cx="8768471" cy="465694"/>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7525" y="1784482"/>
                <a:ext cx="1066318" cy="338554"/>
              </a:xfrm>
              <a:prstGeom prst="rect">
                <a:avLst/>
              </a:prstGeom>
              <a:solidFill>
                <a:schemeClr val="tx1"/>
              </a:solidFill>
            </p:spPr>
            <p:txBody>
              <a:bodyPr wrap="none" rtlCol="0">
                <a:spAutoFit/>
              </a:bodyPr>
              <a:lstStyle/>
              <a:p>
                <a:r>
                  <a:rPr lang="en-US" sz="1600" dirty="0" smtClean="0">
                    <a:solidFill>
                      <a:schemeClr val="bg1"/>
                    </a:solidFill>
                  </a:rPr>
                  <a:t>Group size</a:t>
                </a:r>
                <a:endParaRPr lang="en-US" sz="1600" dirty="0">
                  <a:solidFill>
                    <a:schemeClr val="bg1"/>
                  </a:solidFill>
                </a:endParaRPr>
              </a:p>
            </p:txBody>
          </p:sp>
          <p:sp>
            <p:nvSpPr>
              <p:cNvPr id="4" name="TextBox 3"/>
              <p:cNvSpPr txBox="1"/>
              <p:nvPr/>
            </p:nvSpPr>
            <p:spPr>
              <a:xfrm>
                <a:off x="360010" y="2388689"/>
                <a:ext cx="932567" cy="338554"/>
              </a:xfrm>
              <a:prstGeom prst="rect">
                <a:avLst/>
              </a:prstGeom>
              <a:solidFill>
                <a:schemeClr val="tx1"/>
              </a:solidFill>
            </p:spPr>
            <p:txBody>
              <a:bodyPr wrap="none" rtlCol="0">
                <a:spAutoFit/>
              </a:bodyPr>
              <a:lstStyle/>
              <a:p>
                <a:r>
                  <a:rPr lang="en-US" sz="1600" dirty="0" smtClean="0">
                    <a:solidFill>
                      <a:schemeClr val="bg1"/>
                    </a:solidFill>
                  </a:rPr>
                  <a:t>Indicator</a:t>
                </a:r>
                <a:endParaRPr lang="en-US" sz="1600" dirty="0">
                  <a:solidFill>
                    <a:schemeClr val="bg1"/>
                  </a:solidFill>
                </a:endParaRPr>
              </a:p>
            </p:txBody>
          </p:sp>
          <p:sp>
            <p:nvSpPr>
              <p:cNvPr id="6" name="TextBox 5"/>
              <p:cNvSpPr txBox="1"/>
              <p:nvPr/>
            </p:nvSpPr>
            <p:spPr>
              <a:xfrm>
                <a:off x="360010" y="2907894"/>
                <a:ext cx="1187144" cy="338554"/>
              </a:xfrm>
              <a:prstGeom prst="rect">
                <a:avLst/>
              </a:prstGeom>
              <a:solidFill>
                <a:schemeClr val="tx1"/>
              </a:solidFill>
            </p:spPr>
            <p:txBody>
              <a:bodyPr wrap="none" rtlCol="0">
                <a:spAutoFit/>
              </a:bodyPr>
              <a:lstStyle/>
              <a:p>
                <a:r>
                  <a:rPr lang="en-US" sz="1600" dirty="0" smtClean="0">
                    <a:solidFill>
                      <a:schemeClr val="bg1"/>
                    </a:solidFill>
                  </a:rPr>
                  <a:t>Comparison</a:t>
                </a:r>
                <a:endParaRPr lang="en-US" sz="1600" dirty="0">
                  <a:solidFill>
                    <a:schemeClr val="bg1"/>
                  </a:solidFill>
                </a:endParaRPr>
              </a:p>
            </p:txBody>
          </p:sp>
          <p:sp>
            <p:nvSpPr>
              <p:cNvPr id="7" name="TextBox 6"/>
              <p:cNvSpPr txBox="1"/>
              <p:nvPr/>
            </p:nvSpPr>
            <p:spPr>
              <a:xfrm>
                <a:off x="341949" y="3432967"/>
                <a:ext cx="1229629" cy="584776"/>
              </a:xfrm>
              <a:prstGeom prst="rect">
                <a:avLst/>
              </a:prstGeom>
              <a:solidFill>
                <a:schemeClr val="tx1"/>
              </a:solidFill>
            </p:spPr>
            <p:txBody>
              <a:bodyPr wrap="square" rtlCol="0">
                <a:spAutoFit/>
              </a:bodyPr>
              <a:lstStyle/>
              <a:p>
                <a:r>
                  <a:rPr lang="en-US" sz="1600" dirty="0" smtClean="0">
                    <a:solidFill>
                      <a:schemeClr val="bg1"/>
                    </a:solidFill>
                  </a:rPr>
                  <a:t>Group students</a:t>
                </a:r>
                <a:endParaRPr lang="en-US" sz="1600" dirty="0">
                  <a:solidFill>
                    <a:schemeClr val="bg1"/>
                  </a:solidFill>
                </a:endParaRPr>
              </a:p>
            </p:txBody>
          </p:sp>
          <p:sp>
            <p:nvSpPr>
              <p:cNvPr id="8" name="TextBox 7"/>
              <p:cNvSpPr txBox="1"/>
              <p:nvPr/>
            </p:nvSpPr>
            <p:spPr>
              <a:xfrm>
                <a:off x="341949" y="4043516"/>
                <a:ext cx="1367780" cy="830997"/>
              </a:xfrm>
              <a:prstGeom prst="rect">
                <a:avLst/>
              </a:prstGeom>
              <a:solidFill>
                <a:schemeClr val="tx1"/>
              </a:solidFill>
            </p:spPr>
            <p:txBody>
              <a:bodyPr wrap="square" rtlCol="0">
                <a:spAutoFit/>
              </a:bodyPr>
              <a:lstStyle/>
              <a:p>
                <a:r>
                  <a:rPr lang="en-US" sz="1600" dirty="0" smtClean="0">
                    <a:solidFill>
                      <a:schemeClr val="bg1"/>
                    </a:solidFill>
                  </a:rPr>
                  <a:t>If students can’t be grouped</a:t>
                </a:r>
                <a:endParaRPr lang="en-US" sz="1600" dirty="0">
                  <a:solidFill>
                    <a:schemeClr val="bg1"/>
                  </a:solidFill>
                </a:endParaRPr>
              </a:p>
            </p:txBody>
          </p:sp>
          <p:sp>
            <p:nvSpPr>
              <p:cNvPr id="9" name="TextBox 8"/>
              <p:cNvSpPr txBox="1"/>
              <p:nvPr/>
            </p:nvSpPr>
            <p:spPr>
              <a:xfrm>
                <a:off x="462137" y="1318787"/>
                <a:ext cx="2999238" cy="338554"/>
              </a:xfrm>
              <a:prstGeom prst="rect">
                <a:avLst/>
              </a:prstGeom>
              <a:solidFill>
                <a:schemeClr val="tx1">
                  <a:lumMod val="75000"/>
                  <a:lumOff val="25000"/>
                </a:schemeClr>
              </a:solidFill>
            </p:spPr>
            <p:txBody>
              <a:bodyPr wrap="none" rtlCol="0">
                <a:spAutoFit/>
              </a:bodyPr>
              <a:lstStyle/>
              <a:p>
                <a:r>
                  <a:rPr lang="en-US" sz="1600" dirty="0" smtClean="0">
                    <a:solidFill>
                      <a:schemeClr val="bg1"/>
                    </a:solidFill>
                  </a:rPr>
                  <a:t>Assign groups for peer instruction</a:t>
                </a:r>
                <a:endParaRPr lang="en-US" sz="1600" dirty="0">
                  <a:solidFill>
                    <a:schemeClr val="bg1"/>
                  </a:solidFill>
                </a:endParaRPr>
              </a:p>
            </p:txBody>
          </p:sp>
          <p:sp>
            <p:nvSpPr>
              <p:cNvPr id="11" name="TextBox 10"/>
              <p:cNvSpPr txBox="1"/>
              <p:nvPr/>
            </p:nvSpPr>
            <p:spPr>
              <a:xfrm>
                <a:off x="8618079" y="1362129"/>
                <a:ext cx="274434" cy="338554"/>
              </a:xfrm>
              <a:prstGeom prst="rect">
                <a:avLst/>
              </a:prstGeom>
              <a:solidFill>
                <a:schemeClr val="tx1">
                  <a:lumMod val="75000"/>
                  <a:lumOff val="25000"/>
                </a:schemeClr>
              </a:solidFill>
              <a:scene3d>
                <a:camera prst="orthographicFront"/>
                <a:lightRig rig="threePt" dir="t"/>
              </a:scene3d>
              <a:sp3d>
                <a:bevelT w="165100" prst="coolSlant"/>
              </a:sp3d>
            </p:spPr>
            <p:txBody>
              <a:bodyPr wrap="none" rtlCol="0">
                <a:spAutoFit/>
              </a:bodyPr>
              <a:lstStyle/>
              <a:p>
                <a:r>
                  <a:rPr lang="en-US" sz="1600" dirty="0" smtClean="0">
                    <a:solidFill>
                      <a:schemeClr val="bg1"/>
                    </a:solidFill>
                  </a:rPr>
                  <a:t>x</a:t>
                </a:r>
                <a:endParaRPr lang="en-US" sz="1600" dirty="0">
                  <a:solidFill>
                    <a:schemeClr val="bg1"/>
                  </a:solidFill>
                </a:endParaRPr>
              </a:p>
            </p:txBody>
          </p:sp>
          <p:sp>
            <p:nvSpPr>
              <p:cNvPr id="12" name="Rounded Rectangle 11"/>
              <p:cNvSpPr/>
              <p:nvPr/>
            </p:nvSpPr>
            <p:spPr>
              <a:xfrm>
                <a:off x="5653308" y="5065886"/>
                <a:ext cx="2015039" cy="429062"/>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815990" y="5107550"/>
                <a:ext cx="1686479" cy="338554"/>
              </a:xfrm>
              <a:prstGeom prst="rect">
                <a:avLst/>
              </a:prstGeom>
              <a:solidFill>
                <a:schemeClr val="tx1">
                  <a:lumMod val="75000"/>
                  <a:lumOff val="25000"/>
                </a:schemeClr>
              </a:solidFill>
            </p:spPr>
            <p:txBody>
              <a:bodyPr wrap="none" rtlCol="0">
                <a:spAutoFit/>
              </a:bodyPr>
              <a:lstStyle/>
              <a:p>
                <a:r>
                  <a:rPr lang="en-US" sz="1600" dirty="0" smtClean="0">
                    <a:solidFill>
                      <a:schemeClr val="bg1"/>
                    </a:solidFill>
                  </a:rPr>
                  <a:t>Group and deliver</a:t>
                </a:r>
                <a:endParaRPr lang="en-US" sz="1600" dirty="0">
                  <a:solidFill>
                    <a:schemeClr val="bg1"/>
                  </a:solidFill>
                </a:endParaRPr>
              </a:p>
            </p:txBody>
          </p:sp>
          <p:sp>
            <p:nvSpPr>
              <p:cNvPr id="14" name="Rounded Rectangle 13"/>
              <p:cNvSpPr/>
              <p:nvPr/>
            </p:nvSpPr>
            <p:spPr>
              <a:xfrm>
                <a:off x="7758059" y="5053675"/>
                <a:ext cx="1016678" cy="429062"/>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80179" y="5081451"/>
                <a:ext cx="736099" cy="338554"/>
              </a:xfrm>
              <a:prstGeom prst="rect">
                <a:avLst/>
              </a:prstGeom>
              <a:solidFill>
                <a:schemeClr val="tx1">
                  <a:lumMod val="75000"/>
                  <a:lumOff val="25000"/>
                </a:schemeClr>
              </a:solidFill>
            </p:spPr>
            <p:txBody>
              <a:bodyPr wrap="none" rtlCol="0">
                <a:spAutoFit/>
              </a:bodyPr>
              <a:lstStyle/>
              <a:p>
                <a:r>
                  <a:rPr lang="en-US" sz="1600" dirty="0" smtClean="0">
                    <a:solidFill>
                      <a:schemeClr val="bg1"/>
                    </a:solidFill>
                  </a:rPr>
                  <a:t>Cancel</a:t>
                </a:r>
                <a:endParaRPr lang="en-US" sz="1600" dirty="0">
                  <a:solidFill>
                    <a:schemeClr val="bg1"/>
                  </a:solidFill>
                </a:endParaRPr>
              </a:p>
            </p:txBody>
          </p:sp>
          <p:sp>
            <p:nvSpPr>
              <p:cNvPr id="16" name="TextBox 15"/>
              <p:cNvSpPr txBox="1"/>
              <p:nvPr/>
            </p:nvSpPr>
            <p:spPr>
              <a:xfrm>
                <a:off x="1709729" y="4127316"/>
                <a:ext cx="4469722" cy="338554"/>
              </a:xfrm>
              <a:prstGeom prst="rect">
                <a:avLst/>
              </a:prstGeom>
              <a:solidFill>
                <a:schemeClr val="bg1"/>
              </a:solidFill>
            </p:spPr>
            <p:txBody>
              <a:bodyPr wrap="square" rtlCol="0">
                <a:spAutoFit/>
              </a:bodyPr>
              <a:lstStyle/>
              <a:p>
                <a:r>
                  <a:rPr lang="en-US" sz="1600" dirty="0" smtClean="0"/>
                  <a:t>Just let them know they are sitting too far away </a:t>
                </a:r>
                <a:endParaRPr lang="en-US" sz="1600" dirty="0"/>
              </a:p>
            </p:txBody>
          </p:sp>
          <p:sp>
            <p:nvSpPr>
              <p:cNvPr id="17" name="TextBox 16"/>
              <p:cNvSpPr txBox="1"/>
              <p:nvPr/>
            </p:nvSpPr>
            <p:spPr>
              <a:xfrm>
                <a:off x="1709731" y="3559268"/>
                <a:ext cx="2625655" cy="338554"/>
              </a:xfrm>
              <a:prstGeom prst="rect">
                <a:avLst/>
              </a:prstGeom>
              <a:solidFill>
                <a:schemeClr val="bg1"/>
              </a:solidFill>
            </p:spPr>
            <p:txBody>
              <a:bodyPr wrap="square" rtlCol="0">
                <a:spAutoFit/>
              </a:bodyPr>
              <a:lstStyle/>
              <a:p>
                <a:r>
                  <a:rPr lang="en-US" sz="1600" dirty="0" smtClean="0"/>
                  <a:t>next to each other</a:t>
                </a:r>
                <a:endParaRPr lang="en-US" sz="1600" dirty="0"/>
              </a:p>
            </p:txBody>
          </p:sp>
          <p:sp>
            <p:nvSpPr>
              <p:cNvPr id="18" name="TextBox 17"/>
              <p:cNvSpPr txBox="1"/>
              <p:nvPr/>
            </p:nvSpPr>
            <p:spPr>
              <a:xfrm>
                <a:off x="1721944" y="2956738"/>
                <a:ext cx="1575392" cy="338554"/>
              </a:xfrm>
              <a:prstGeom prst="rect">
                <a:avLst/>
              </a:prstGeom>
              <a:solidFill>
                <a:schemeClr val="bg1"/>
              </a:solidFill>
            </p:spPr>
            <p:txBody>
              <a:bodyPr wrap="square" rtlCol="0">
                <a:spAutoFit/>
              </a:bodyPr>
              <a:lstStyle/>
              <a:p>
                <a:r>
                  <a:rPr lang="en-US" sz="1600" dirty="0" smtClean="0"/>
                  <a:t>all different</a:t>
                </a:r>
                <a:endParaRPr lang="en-US" sz="1600" dirty="0"/>
              </a:p>
            </p:txBody>
          </p:sp>
          <p:sp>
            <p:nvSpPr>
              <p:cNvPr id="19" name="TextBox 18"/>
              <p:cNvSpPr txBox="1"/>
              <p:nvPr/>
            </p:nvSpPr>
            <p:spPr>
              <a:xfrm>
                <a:off x="1721944" y="2388689"/>
                <a:ext cx="1025835" cy="338554"/>
              </a:xfrm>
              <a:prstGeom prst="rect">
                <a:avLst/>
              </a:prstGeom>
              <a:solidFill>
                <a:schemeClr val="bg1"/>
              </a:solidFill>
            </p:spPr>
            <p:txBody>
              <a:bodyPr wrap="square" rtlCol="0">
                <a:spAutoFit/>
              </a:bodyPr>
              <a:lstStyle/>
              <a:p>
                <a:r>
                  <a:rPr lang="en-US" sz="1600" dirty="0" smtClean="0"/>
                  <a:t>response</a:t>
                </a:r>
                <a:endParaRPr lang="en-US" sz="1600" dirty="0"/>
              </a:p>
            </p:txBody>
          </p:sp>
        </p:grpSp>
        <p:sp>
          <p:nvSpPr>
            <p:cNvPr id="21" name="TextBox 20"/>
            <p:cNvSpPr txBox="1"/>
            <p:nvPr/>
          </p:nvSpPr>
          <p:spPr>
            <a:xfrm>
              <a:off x="1685308" y="1808904"/>
              <a:ext cx="329732" cy="338554"/>
            </a:xfrm>
            <a:prstGeom prst="rect">
              <a:avLst/>
            </a:prstGeom>
            <a:solidFill>
              <a:schemeClr val="bg1"/>
            </a:solidFill>
          </p:spPr>
          <p:txBody>
            <a:bodyPr wrap="square" rtlCol="0">
              <a:spAutoFit/>
            </a:bodyPr>
            <a:lstStyle/>
            <a:p>
              <a:r>
                <a:rPr lang="en-US" sz="1600" dirty="0" smtClean="0"/>
                <a:t>2</a:t>
              </a:r>
              <a:endParaRPr lang="en-US" sz="1600" dirty="0"/>
            </a:p>
          </p:txBody>
        </p:sp>
      </p:grpSp>
      <p:sp>
        <p:nvSpPr>
          <p:cNvPr id="23" name="Title 22"/>
          <p:cNvSpPr>
            <a:spLocks noGrp="1"/>
          </p:cNvSpPr>
          <p:nvPr>
            <p:ph type="title"/>
          </p:nvPr>
        </p:nvSpPr>
        <p:spPr>
          <a:xfrm>
            <a:off x="457200" y="76200"/>
            <a:ext cx="8229600" cy="1143000"/>
          </a:xfrm>
        </p:spPr>
        <p:txBody>
          <a:bodyPr>
            <a:normAutofit/>
          </a:bodyPr>
          <a:lstStyle/>
          <a:p>
            <a:r>
              <a:rPr lang="en-US" sz="6000" b="1" dirty="0">
                <a:effectLst>
                  <a:glow rad="63500">
                    <a:schemeClr val="accent6">
                      <a:satMod val="175000"/>
                      <a:alpha val="40000"/>
                    </a:schemeClr>
                  </a:glow>
                  <a:outerShdw blurRad="38100" dist="38100" dir="2700000" algn="tl">
                    <a:srgbClr val="000000">
                      <a:alpha val="43137"/>
                    </a:srgbClr>
                  </a:outerShdw>
                </a:effectLst>
              </a:rPr>
              <a:t>Student </a:t>
            </a:r>
            <a:r>
              <a:rPr lang="en-US" sz="6000" b="1" dirty="0" smtClean="0">
                <a:effectLst>
                  <a:glow rad="63500">
                    <a:schemeClr val="accent6">
                      <a:satMod val="175000"/>
                      <a:alpha val="40000"/>
                    </a:schemeClr>
                  </a:glow>
                  <a:outerShdw blurRad="38100" dist="38100" dir="2700000" algn="tl">
                    <a:srgbClr val="000000">
                      <a:alpha val="43137"/>
                    </a:srgbClr>
                  </a:outerShdw>
                </a:effectLst>
              </a:rPr>
              <a:t>Groupings</a:t>
            </a:r>
            <a:endParaRPr lang="en-US" sz="6000" b="1" dirty="0">
              <a:effectLst>
                <a:glow rad="63500">
                  <a:schemeClr val="accent6">
                    <a:satMod val="175000"/>
                    <a:alpha val="40000"/>
                  </a:schemeClr>
                </a:glow>
                <a:outerShdw blurRad="38100" dist="38100" dir="2700000" algn="tl">
                  <a:srgbClr val="000000">
                    <a:alpha val="43137"/>
                  </a:srgbClr>
                </a:outerShdw>
              </a:effectLst>
            </a:endParaRPr>
          </a:p>
        </p:txBody>
      </p:sp>
      <p:sp>
        <p:nvSpPr>
          <p:cNvPr id="24" name="Title 22"/>
          <p:cNvSpPr txBox="1">
            <a:spLocks/>
          </p:cNvSpPr>
          <p:nvPr/>
        </p:nvSpPr>
        <p:spPr>
          <a:xfrm>
            <a:off x="457200" y="571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glow rad="63500">
                    <a:schemeClr val="accent6">
                      <a:satMod val="175000"/>
                      <a:alpha val="40000"/>
                    </a:schemeClr>
                  </a:glow>
                  <a:outerShdw blurRad="38100" dist="38100" dir="2700000" algn="tl">
                    <a:srgbClr val="000000">
                      <a:alpha val="43137"/>
                    </a:srgbClr>
                  </a:outerShdw>
                </a:effectLst>
              </a:rPr>
              <a:t>d</a:t>
            </a:r>
            <a:r>
              <a:rPr lang="en-US" sz="6000" b="1" dirty="0" smtClean="0">
                <a:effectLst>
                  <a:glow rad="63500">
                    <a:schemeClr val="accent6">
                      <a:satMod val="175000"/>
                      <a:alpha val="40000"/>
                    </a:schemeClr>
                  </a:glow>
                  <a:outerShdw blurRad="38100" dist="38100" dir="2700000" algn="tl">
                    <a:srgbClr val="000000">
                      <a:alpha val="43137"/>
                    </a:srgbClr>
                  </a:outerShdw>
                </a:effectLst>
              </a:rPr>
              <a:t>eveloped from data.</a:t>
            </a:r>
            <a:endParaRPr lang="en-US" sz="6000" b="1" dirty="0">
              <a:effectLst>
                <a:glow rad="635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39508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5791200" cy="1143000"/>
          </a:xfrm>
        </p:spPr>
        <p:txBody>
          <a:bodyPr>
            <a:noAutofit/>
          </a:bodyPr>
          <a:lstStyle/>
          <a:p>
            <a:pPr algn="l"/>
            <a:r>
              <a:rPr lang="en-US" sz="7200" b="1" dirty="0">
                <a:effectLst>
                  <a:glow rad="63500">
                    <a:schemeClr val="accent6">
                      <a:satMod val="175000"/>
                      <a:alpha val="40000"/>
                    </a:schemeClr>
                  </a:glow>
                  <a:outerShdw blurRad="38100" dist="38100" dir="2700000" algn="tl">
                    <a:srgbClr val="000000">
                      <a:alpha val="43137"/>
                    </a:srgbClr>
                  </a:outerShdw>
                </a:effectLst>
              </a:rPr>
              <a:t>YOUR </a:t>
            </a:r>
            <a:r>
              <a:rPr lang="en-US" sz="11500" b="1" baseline="-25000" dirty="0">
                <a:effectLst>
                  <a:glow rad="63500">
                    <a:schemeClr val="accent6">
                      <a:satMod val="175000"/>
                      <a:alpha val="40000"/>
                    </a:schemeClr>
                  </a:glow>
                  <a:outerShdw blurRad="38100" dist="38100" dir="2700000" algn="tl">
                    <a:srgbClr val="000000">
                      <a:alpha val="43137"/>
                    </a:srgbClr>
                  </a:outerShdw>
                </a:effectLst>
              </a:rPr>
              <a:t>TU</a:t>
            </a:r>
            <a:r>
              <a:rPr lang="en-US" sz="11500" b="1" baseline="-33000" dirty="0">
                <a:effectLst>
                  <a:glow rad="63500">
                    <a:schemeClr val="accent6">
                      <a:satMod val="175000"/>
                      <a:alpha val="40000"/>
                    </a:schemeClr>
                  </a:glow>
                  <a:outerShdw blurRad="38100" dist="38100" dir="2700000" algn="tl">
                    <a:srgbClr val="000000">
                      <a:alpha val="43137"/>
                    </a:srgbClr>
                  </a:outerShdw>
                </a:effectLst>
              </a:rPr>
              <a:t>R</a:t>
            </a:r>
            <a:r>
              <a:rPr lang="en-US" sz="11500" b="1" baseline="-49000" dirty="0">
                <a:effectLst>
                  <a:glow rad="63500">
                    <a:schemeClr val="accent6">
                      <a:satMod val="175000"/>
                      <a:alpha val="40000"/>
                    </a:schemeClr>
                  </a:glow>
                  <a:outerShdw blurRad="38100" dist="38100" dir="2700000" algn="tl">
                    <a:srgbClr val="000000">
                      <a:alpha val="43137"/>
                    </a:srgbClr>
                  </a:outerShdw>
                </a:effectLst>
              </a:rPr>
              <a:t>N</a:t>
            </a:r>
          </a:p>
        </p:txBody>
      </p:sp>
      <p:pic>
        <p:nvPicPr>
          <p:cNvPr id="6" name="Picture 5"/>
          <p:cNvPicPr>
            <a:picLocks noChangeAspect="1"/>
          </p:cNvPicPr>
          <p:nvPr/>
        </p:nvPicPr>
        <p:blipFill>
          <a:blip r:embed="rId2"/>
          <a:stretch>
            <a:fillRect/>
          </a:stretch>
        </p:blipFill>
        <p:spPr>
          <a:xfrm>
            <a:off x="990600" y="1676400"/>
            <a:ext cx="2310999" cy="2247900"/>
          </a:xfrm>
          <a:prstGeom prst="rect">
            <a:avLst/>
          </a:prstGeom>
        </p:spPr>
      </p:pic>
      <p:pic>
        <p:nvPicPr>
          <p:cNvPr id="4" name="Picture 3" descr="Screen Shot 2014-06-22 at 1.25.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334000"/>
            <a:ext cx="3492500" cy="1168400"/>
          </a:xfrm>
          <a:prstGeom prst="rect">
            <a:avLst/>
          </a:prstGeom>
        </p:spPr>
      </p:pic>
      <p:sp>
        <p:nvSpPr>
          <p:cNvPr id="5" name="Subtitle 2"/>
          <p:cNvSpPr txBox="1">
            <a:spLocks/>
          </p:cNvSpPr>
          <p:nvPr/>
        </p:nvSpPr>
        <p:spPr>
          <a:xfrm>
            <a:off x="304800" y="4267200"/>
            <a:ext cx="8458200" cy="2133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5800" b="1" i="1" dirty="0" smtClean="0">
                <a:solidFill>
                  <a:schemeClr val="bg1">
                    <a:lumMod val="50000"/>
                  </a:schemeClr>
                </a:solidFill>
                <a:cs typeface="American Typewriter"/>
              </a:rPr>
              <a:t>Join the conversation</a:t>
            </a:r>
          </a:p>
          <a:p>
            <a:pPr marL="0" indent="0" algn="r">
              <a:buNone/>
            </a:pPr>
            <a:endParaRPr lang="en-US" sz="3000" dirty="0">
              <a:latin typeface="American Typewriter"/>
              <a:cs typeface="American Typewriter"/>
            </a:endParaRPr>
          </a:p>
          <a:p>
            <a:pPr marL="0" indent="0" algn="r">
              <a:buNone/>
            </a:pPr>
            <a:r>
              <a:rPr lang="en-US" sz="4400" dirty="0" smtClean="0">
                <a:latin typeface="American Typewriter"/>
                <a:cs typeface="American Typewriter"/>
              </a:rPr>
              <a:t>.com/CCAC-BYOD</a:t>
            </a:r>
            <a:endParaRPr lang="en-US" sz="4400" dirty="0">
              <a:latin typeface="American Typewriter"/>
              <a:cs typeface="American Typewriter"/>
            </a:endParaRPr>
          </a:p>
        </p:txBody>
      </p:sp>
    </p:spTree>
    <p:extLst>
      <p:ext uri="{BB962C8B-B14F-4D97-AF65-F5344CB8AC3E}">
        <p14:creationId xmlns:p14="http://schemas.microsoft.com/office/powerpoint/2010/main" val="34174459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pPr lvl="0"/>
            <a:r>
              <a:rPr lang="en-US" sz="4900" b="1" dirty="0">
                <a:effectLst>
                  <a:glow rad="63500">
                    <a:schemeClr val="accent6">
                      <a:satMod val="175000"/>
                      <a:alpha val="40000"/>
                    </a:schemeClr>
                  </a:glow>
                  <a:outerShdw blurRad="38100" dist="38100" dir="2700000" algn="tl">
                    <a:srgbClr val="000000">
                      <a:alpha val="43137"/>
                    </a:srgbClr>
                  </a:outerShdw>
                </a:effectLst>
              </a:rPr>
              <a:t>What </a:t>
            </a:r>
            <a:r>
              <a:rPr lang="en-US" sz="4900" i="1" dirty="0">
                <a:solidFill>
                  <a:srgbClr val="FF0000"/>
                </a:solidFill>
                <a:effectLst>
                  <a:glow rad="63500">
                    <a:schemeClr val="accent6">
                      <a:satMod val="175000"/>
                      <a:alpha val="40000"/>
                    </a:schemeClr>
                  </a:glow>
                </a:effectLst>
              </a:rPr>
              <a:t>benefits</a:t>
            </a:r>
            <a:r>
              <a:rPr lang="en-US" sz="4900" b="1" dirty="0">
                <a:solidFill>
                  <a:srgbClr val="FF0000"/>
                </a:solidFill>
                <a:effectLst>
                  <a:glow rad="63500">
                    <a:schemeClr val="accent6">
                      <a:satMod val="175000"/>
                      <a:alpha val="40000"/>
                    </a:schemeClr>
                  </a:glow>
                </a:effectLst>
              </a:rPr>
              <a:t> </a:t>
            </a:r>
            <a:r>
              <a:rPr lang="en-US" sz="4900" b="1" dirty="0">
                <a:effectLst>
                  <a:glow rad="63500">
                    <a:schemeClr val="accent6">
                      <a:satMod val="175000"/>
                      <a:alpha val="40000"/>
                    </a:schemeClr>
                  </a:glow>
                  <a:outerShdw blurRad="38100" dist="38100" dir="2700000" algn="tl">
                    <a:srgbClr val="000000">
                      <a:alpha val="43137"/>
                    </a:srgbClr>
                  </a:outerShdw>
                </a:effectLst>
              </a:rPr>
              <a:t>does BYOD present </a:t>
            </a:r>
            <a:r>
              <a:rPr lang="en-US" sz="4900" b="1" dirty="0" smtClean="0">
                <a:effectLst>
                  <a:glow rad="63500">
                    <a:schemeClr val="accent6">
                      <a:satMod val="175000"/>
                      <a:alpha val="40000"/>
                    </a:schemeClr>
                  </a:glow>
                  <a:outerShdw blurRad="38100" dist="38100" dir="2700000" algn="tl">
                    <a:srgbClr val="000000">
                      <a:alpha val="43137"/>
                    </a:srgbClr>
                  </a:outerShdw>
                </a:effectLst>
              </a:rPr>
              <a:t>to </a:t>
            </a:r>
            <a:r>
              <a:rPr lang="en-US" sz="4900" b="1" dirty="0">
                <a:effectLst>
                  <a:glow rad="63500">
                    <a:schemeClr val="accent6">
                      <a:satMod val="175000"/>
                      <a:alpha val="40000"/>
                    </a:schemeClr>
                  </a:glow>
                  <a:outerShdw blurRad="38100" dist="38100" dir="2700000" algn="tl">
                    <a:srgbClr val="000000">
                      <a:alpha val="43137"/>
                    </a:srgbClr>
                  </a:outerShdw>
                </a:effectLst>
              </a:rPr>
              <a:t>both the instructor and student?</a:t>
            </a:r>
            <a:br>
              <a:rPr lang="en-US" sz="4900" b="1" dirty="0">
                <a:effectLst>
                  <a:glow rad="63500">
                    <a:schemeClr val="accent6">
                      <a:satMod val="175000"/>
                      <a:alpha val="40000"/>
                    </a:schemeClr>
                  </a:glow>
                  <a:outerShdw blurRad="38100" dist="38100" dir="2700000" algn="tl">
                    <a:srgbClr val="000000">
                      <a:alpha val="43137"/>
                    </a:srgbClr>
                  </a:outerShdw>
                </a:effectLst>
              </a:rPr>
            </a:br>
            <a:endParaRPr lang="en-US" sz="4900" b="1" dirty="0">
              <a:effectLst>
                <a:glow rad="63500">
                  <a:schemeClr val="accent6">
                    <a:satMod val="175000"/>
                    <a:alpha val="40000"/>
                  </a:schemeClr>
                </a:glow>
                <a:outerShdw blurRad="38100" dist="38100" dir="2700000" algn="tl">
                  <a:srgbClr val="000000">
                    <a:alpha val="43137"/>
                  </a:srgbClr>
                </a:outerShdw>
              </a:effectLst>
            </a:endParaRPr>
          </a:p>
        </p:txBody>
      </p:sp>
      <p:sp>
        <p:nvSpPr>
          <p:cNvPr id="3" name="TextBox 2"/>
          <p:cNvSpPr txBox="1"/>
          <p:nvPr/>
        </p:nvSpPr>
        <p:spPr>
          <a:xfrm>
            <a:off x="0" y="0"/>
            <a:ext cx="2895600" cy="830997"/>
          </a:xfrm>
          <a:prstGeom prst="rect">
            <a:avLst/>
          </a:prstGeom>
          <a:noFill/>
        </p:spPr>
        <p:txBody>
          <a:bodyPr wrap="square" rtlCol="0">
            <a:spAutoFit/>
          </a:bodyPr>
          <a:lstStyle/>
          <a:p>
            <a:r>
              <a:rPr lang="en-US" sz="4800" b="1" dirty="0" smtClean="0">
                <a:solidFill>
                  <a:schemeClr val="bg1">
                    <a:lumMod val="85000"/>
                  </a:schemeClr>
                </a:solidFill>
              </a:rPr>
              <a:t>FORUM</a:t>
            </a:r>
            <a:endParaRPr lang="en-US" sz="4800" b="1" dirty="0">
              <a:solidFill>
                <a:schemeClr val="bg1">
                  <a:lumMod val="85000"/>
                </a:schemeClr>
              </a:solidFill>
            </a:endParaRPr>
          </a:p>
        </p:txBody>
      </p:sp>
    </p:spTree>
    <p:extLst>
      <p:ext uri="{BB962C8B-B14F-4D97-AF65-F5344CB8AC3E}">
        <p14:creationId xmlns:p14="http://schemas.microsoft.com/office/powerpoint/2010/main" val="42580803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848600" cy="1143000"/>
          </a:xfrm>
        </p:spPr>
        <p:txBody>
          <a:bodyPr>
            <a:noAutofit/>
          </a:bodyPr>
          <a:lstStyle/>
          <a:p>
            <a:pPr lvl="0"/>
            <a:r>
              <a:rPr lang="en-US" sz="4900" b="1" dirty="0">
                <a:effectLst>
                  <a:glow rad="63500">
                    <a:schemeClr val="accent6">
                      <a:satMod val="175000"/>
                      <a:alpha val="40000"/>
                    </a:schemeClr>
                  </a:glow>
                  <a:outerShdw blurRad="38100" dist="38100" dir="2700000" algn="tl">
                    <a:srgbClr val="000000">
                      <a:alpha val="43137"/>
                    </a:srgbClr>
                  </a:outerShdw>
                </a:effectLst>
              </a:rPr>
              <a:t>What are some </a:t>
            </a:r>
            <a:r>
              <a:rPr lang="en-US" sz="4900" i="1" dirty="0" smtClean="0">
                <a:solidFill>
                  <a:srgbClr val="FF0000"/>
                </a:solidFill>
                <a:effectLst>
                  <a:glow rad="63500">
                    <a:schemeClr val="accent6">
                      <a:satMod val="175000"/>
                      <a:alpha val="40000"/>
                    </a:schemeClr>
                  </a:glow>
                </a:effectLst>
              </a:rPr>
              <a:t>barriers</a:t>
            </a:r>
            <a:r>
              <a:rPr lang="en-US" sz="4900" b="1" dirty="0" smtClean="0">
                <a:effectLst>
                  <a:glow rad="63500">
                    <a:schemeClr val="accent6">
                      <a:satMod val="175000"/>
                      <a:alpha val="40000"/>
                    </a:schemeClr>
                  </a:glow>
                  <a:outerShdw blurRad="38100" dist="38100" dir="2700000" algn="tl">
                    <a:srgbClr val="000000">
                      <a:alpha val="43137"/>
                    </a:srgbClr>
                  </a:outerShdw>
                </a:effectLst>
              </a:rPr>
              <a:t> to the incorporation of technology into the instruction. </a:t>
            </a:r>
            <a:endParaRPr lang="en-US" sz="4900" b="1" dirty="0">
              <a:effectLst>
                <a:glow rad="63500">
                  <a:schemeClr val="accent6">
                    <a:satMod val="175000"/>
                    <a:alpha val="40000"/>
                  </a:schemeClr>
                </a:glow>
                <a:outerShdw blurRad="38100" dist="38100" dir="2700000" algn="tl">
                  <a:srgbClr val="000000">
                    <a:alpha val="43137"/>
                  </a:srgbClr>
                </a:outerShdw>
              </a:effectLst>
            </a:endParaRPr>
          </a:p>
        </p:txBody>
      </p:sp>
      <p:sp>
        <p:nvSpPr>
          <p:cNvPr id="3" name="TextBox 2"/>
          <p:cNvSpPr txBox="1"/>
          <p:nvPr/>
        </p:nvSpPr>
        <p:spPr>
          <a:xfrm>
            <a:off x="0" y="0"/>
            <a:ext cx="2895600" cy="830997"/>
          </a:xfrm>
          <a:prstGeom prst="rect">
            <a:avLst/>
          </a:prstGeom>
          <a:noFill/>
        </p:spPr>
        <p:txBody>
          <a:bodyPr wrap="square" rtlCol="0">
            <a:spAutoFit/>
          </a:bodyPr>
          <a:lstStyle/>
          <a:p>
            <a:r>
              <a:rPr lang="en-US" sz="4800" b="1" dirty="0" smtClean="0">
                <a:solidFill>
                  <a:schemeClr val="bg1">
                    <a:lumMod val="85000"/>
                  </a:schemeClr>
                </a:solidFill>
              </a:rPr>
              <a:t>FORUM</a:t>
            </a:r>
            <a:endParaRPr lang="en-US" sz="4800" b="1" dirty="0">
              <a:solidFill>
                <a:schemeClr val="bg1">
                  <a:lumMod val="85000"/>
                </a:schemeClr>
              </a:solidFill>
            </a:endParaRPr>
          </a:p>
        </p:txBody>
      </p:sp>
    </p:spTree>
    <p:extLst>
      <p:ext uri="{BB962C8B-B14F-4D97-AF65-F5344CB8AC3E}">
        <p14:creationId xmlns:p14="http://schemas.microsoft.com/office/powerpoint/2010/main" val="21029905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0"/>
            <a:ext cx="8229600" cy="1143000"/>
          </a:xfrm>
        </p:spPr>
        <p:txBody>
          <a:bodyPr>
            <a:normAutofit/>
          </a:bodyPr>
          <a:lstStyle/>
          <a:p>
            <a:r>
              <a:rPr lang="en-US" sz="4800" dirty="0" smtClean="0">
                <a:effectLst>
                  <a:glow rad="101600">
                    <a:schemeClr val="accent6">
                      <a:satMod val="175000"/>
                      <a:alpha val="40000"/>
                    </a:schemeClr>
                  </a:glow>
                </a:effectLst>
              </a:rPr>
              <a:t>What have been the BARRIERS?</a:t>
            </a:r>
            <a:endParaRPr lang="en-US" sz="4800" dirty="0">
              <a:effectLst>
                <a:glow rad="101600">
                  <a:schemeClr val="accent6">
                    <a:satMod val="175000"/>
                    <a:alpha val="40000"/>
                  </a:schemeClr>
                </a:glow>
              </a:effectLst>
            </a:endParaRPr>
          </a:p>
        </p:txBody>
      </p:sp>
      <p:pic>
        <p:nvPicPr>
          <p:cNvPr id="7" name="Picture 6"/>
          <p:cNvPicPr>
            <a:picLocks noChangeAspect="1"/>
          </p:cNvPicPr>
          <p:nvPr/>
        </p:nvPicPr>
        <p:blipFill>
          <a:blip r:embed="rId2"/>
          <a:stretch>
            <a:fillRect/>
          </a:stretch>
        </p:blipFill>
        <p:spPr>
          <a:xfrm>
            <a:off x="0" y="1218955"/>
            <a:ext cx="9144000" cy="5621894"/>
          </a:xfrm>
          <a:prstGeom prst="rect">
            <a:avLst/>
          </a:prstGeom>
        </p:spPr>
      </p:pic>
      <p:sp>
        <p:nvSpPr>
          <p:cNvPr id="3" name="Rectangle 2"/>
          <p:cNvSpPr/>
          <p:nvPr/>
        </p:nvSpPr>
        <p:spPr>
          <a:xfrm rot="439699">
            <a:off x="6377720" y="5662179"/>
            <a:ext cx="2765863" cy="794064"/>
          </a:xfrm>
          <a:prstGeom prst="rect">
            <a:avLst/>
          </a:prstGeom>
        </p:spPr>
        <p:txBody>
          <a:bodyPr wrap="square">
            <a:spAutoFit/>
          </a:bodyPr>
          <a:lstStyle/>
          <a:p>
            <a:pPr lvl="0" algn="ctr">
              <a:lnSpc>
                <a:spcPct val="60000"/>
              </a:lnSpc>
            </a:pPr>
            <a:r>
              <a:rPr lang="en-US" sz="3600" dirty="0">
                <a:solidFill>
                  <a:prstClr val="black"/>
                </a:solidFill>
                <a:effectLst>
                  <a:outerShdw blurRad="50800" dist="38100" dir="2700000" algn="tl" rotWithShape="0">
                    <a:prstClr val="black">
                      <a:alpha val="40000"/>
                    </a:prstClr>
                  </a:outerShdw>
                </a:effectLst>
                <a:latin typeface="American Typewriter"/>
                <a:cs typeface="American Typewriter"/>
              </a:rPr>
              <a:t>Lack of </a:t>
            </a:r>
            <a:r>
              <a:rPr lang="en-US" sz="3600" dirty="0" smtClean="0">
                <a:solidFill>
                  <a:prstClr val="black"/>
                </a:solidFill>
                <a:effectLst>
                  <a:outerShdw blurRad="50800" dist="38100" dir="2700000" algn="tl" rotWithShape="0">
                    <a:prstClr val="black">
                      <a:alpha val="40000"/>
                    </a:prstClr>
                  </a:outerShdw>
                </a:effectLst>
                <a:latin typeface="American Typewriter"/>
                <a:cs typeface="American Typewriter"/>
              </a:rPr>
              <a:t/>
            </a:r>
            <a:br>
              <a:rPr lang="en-US" sz="3600" dirty="0" smtClean="0">
                <a:solidFill>
                  <a:prstClr val="black"/>
                </a:solidFill>
                <a:effectLst>
                  <a:outerShdw blurRad="50800" dist="38100" dir="2700000" algn="tl" rotWithShape="0">
                    <a:prstClr val="black">
                      <a:alpha val="40000"/>
                    </a:prstClr>
                  </a:outerShdw>
                </a:effectLst>
                <a:latin typeface="American Typewriter"/>
                <a:cs typeface="American Typewriter"/>
              </a:rPr>
            </a:br>
            <a:r>
              <a:rPr lang="en-US" sz="3600" dirty="0" smtClean="0">
                <a:solidFill>
                  <a:prstClr val="black"/>
                </a:solidFill>
                <a:effectLst>
                  <a:outerShdw blurRad="50800" dist="38100" dir="2700000" algn="tl" rotWithShape="0">
                    <a:prstClr val="black">
                      <a:alpha val="40000"/>
                    </a:prstClr>
                  </a:outerShdw>
                </a:effectLst>
                <a:latin typeface="American Typewriter"/>
                <a:cs typeface="American Typewriter"/>
              </a:rPr>
              <a:t>technology</a:t>
            </a:r>
            <a:endParaRPr lang="en-US" sz="3600" dirty="0">
              <a:solidFill>
                <a:prstClr val="black"/>
              </a:solidFill>
              <a:effectLst>
                <a:outerShdw blurRad="50800" dist="38100" dir="2700000" algn="tl" rotWithShape="0">
                  <a:prstClr val="black">
                    <a:alpha val="40000"/>
                  </a:prstClr>
                </a:outerShdw>
              </a:effectLst>
              <a:latin typeface="American Typewriter"/>
              <a:cs typeface="American Typewriter"/>
            </a:endParaRPr>
          </a:p>
        </p:txBody>
      </p:sp>
      <p:sp>
        <p:nvSpPr>
          <p:cNvPr id="8" name="Rectangle 7"/>
          <p:cNvSpPr/>
          <p:nvPr/>
        </p:nvSpPr>
        <p:spPr>
          <a:xfrm rot="2999096">
            <a:off x="4384407" y="2140173"/>
            <a:ext cx="1939047" cy="707886"/>
          </a:xfrm>
          <a:prstGeom prst="rect">
            <a:avLst/>
          </a:prstGeom>
        </p:spPr>
        <p:txBody>
          <a:bodyPr wrap="square">
            <a:spAutoFit/>
          </a:bodyPr>
          <a:lstStyle/>
          <a:p>
            <a:pPr lvl="0"/>
            <a:r>
              <a:rPr lang="en-US" sz="4000" b="1" spc="-300" dirty="0">
                <a:solidFill>
                  <a:srgbClr val="660066"/>
                </a:solidFill>
                <a:effectLst>
                  <a:outerShdw blurRad="50800" dist="38100" dir="2700000" algn="tl" rotWithShape="0">
                    <a:prstClr val="black">
                      <a:alpha val="40000"/>
                    </a:prstClr>
                  </a:outerShdw>
                </a:effectLst>
                <a:latin typeface="Baoli SC Regular"/>
                <a:cs typeface="Baoli SC Regular"/>
              </a:rPr>
              <a:t>Support</a:t>
            </a:r>
            <a:endParaRPr lang="en-US" sz="4800" b="1" spc="-300" dirty="0">
              <a:solidFill>
                <a:srgbClr val="660066"/>
              </a:solidFill>
              <a:effectLst>
                <a:outerShdw blurRad="50800" dist="38100" dir="2700000" algn="tl" rotWithShape="0">
                  <a:prstClr val="black">
                    <a:alpha val="40000"/>
                  </a:prstClr>
                </a:outerShdw>
              </a:effectLst>
              <a:latin typeface="Baoli SC Regular"/>
              <a:cs typeface="Baoli SC Regular"/>
            </a:endParaRPr>
          </a:p>
        </p:txBody>
      </p:sp>
      <p:sp>
        <p:nvSpPr>
          <p:cNvPr id="11" name="Rectangle 10"/>
          <p:cNvSpPr/>
          <p:nvPr/>
        </p:nvSpPr>
        <p:spPr>
          <a:xfrm rot="154052">
            <a:off x="6328684" y="3254513"/>
            <a:ext cx="2897069" cy="872034"/>
          </a:xfrm>
          <a:prstGeom prst="rect">
            <a:avLst/>
          </a:prstGeom>
        </p:spPr>
        <p:txBody>
          <a:bodyPr wrap="none">
            <a:spAutoFit/>
          </a:bodyPr>
          <a:lstStyle/>
          <a:p>
            <a:pPr algn="ctr">
              <a:lnSpc>
                <a:spcPct val="60000"/>
              </a:lnSpc>
            </a:pPr>
            <a:r>
              <a:rPr lang="en-US" sz="4000" i="1" dirty="0">
                <a:solidFill>
                  <a:srgbClr val="000090"/>
                </a:solidFill>
                <a:effectLst>
                  <a:outerShdw blurRad="50800" dist="38100" dir="2700000" algn="tl" rotWithShape="0">
                    <a:prstClr val="black">
                      <a:alpha val="40000"/>
                    </a:prstClr>
                  </a:outerShdw>
                </a:effectLst>
                <a:latin typeface="Chalkboard"/>
                <a:cs typeface="Chalkboard"/>
              </a:rPr>
              <a:t>Time </a:t>
            </a:r>
            <a:r>
              <a:rPr lang="en-US" sz="4000" i="1" dirty="0" smtClean="0">
                <a:solidFill>
                  <a:srgbClr val="000090"/>
                </a:solidFill>
                <a:effectLst>
                  <a:outerShdw blurRad="50800" dist="38100" dir="2700000" algn="tl" rotWithShape="0">
                    <a:prstClr val="black">
                      <a:alpha val="40000"/>
                    </a:prstClr>
                  </a:outerShdw>
                </a:effectLst>
                <a:latin typeface="Chalkboard"/>
                <a:cs typeface="Chalkboard"/>
              </a:rPr>
              <a:t/>
            </a:r>
            <a:br>
              <a:rPr lang="en-US" sz="4000" i="1" dirty="0" smtClean="0">
                <a:solidFill>
                  <a:srgbClr val="000090"/>
                </a:solidFill>
                <a:effectLst>
                  <a:outerShdw blurRad="50800" dist="38100" dir="2700000" algn="tl" rotWithShape="0">
                    <a:prstClr val="black">
                      <a:alpha val="40000"/>
                    </a:prstClr>
                  </a:outerShdw>
                </a:effectLst>
                <a:latin typeface="Chalkboard"/>
                <a:cs typeface="Chalkboard"/>
              </a:rPr>
            </a:br>
            <a:r>
              <a:rPr lang="en-US" sz="4000" i="1" dirty="0" smtClean="0">
                <a:solidFill>
                  <a:srgbClr val="000090"/>
                </a:solidFill>
                <a:effectLst>
                  <a:outerShdw blurRad="50800" dist="38100" dir="2700000" algn="tl" rotWithShape="0">
                    <a:prstClr val="black">
                      <a:alpha val="40000"/>
                    </a:prstClr>
                  </a:outerShdw>
                </a:effectLst>
                <a:latin typeface="Chalkboard"/>
                <a:cs typeface="Chalkboard"/>
              </a:rPr>
              <a:t>Constraints</a:t>
            </a:r>
            <a:endParaRPr lang="en-US" sz="1200" i="1" dirty="0">
              <a:solidFill>
                <a:srgbClr val="000090"/>
              </a:solidFill>
              <a:effectLst>
                <a:outerShdw blurRad="50800" dist="38100" dir="2700000" algn="tl" rotWithShape="0">
                  <a:prstClr val="black">
                    <a:alpha val="40000"/>
                  </a:prstClr>
                </a:outerShdw>
              </a:effectLst>
              <a:latin typeface="Chalkboard"/>
              <a:cs typeface="Chalkboard"/>
            </a:endParaRPr>
          </a:p>
        </p:txBody>
      </p:sp>
      <p:sp>
        <p:nvSpPr>
          <p:cNvPr id="4" name="Rectangle 3"/>
          <p:cNvSpPr/>
          <p:nvPr/>
        </p:nvSpPr>
        <p:spPr>
          <a:xfrm rot="560551">
            <a:off x="2798412" y="5911370"/>
            <a:ext cx="4256088" cy="950004"/>
          </a:xfrm>
          <a:prstGeom prst="rect">
            <a:avLst/>
          </a:prstGeom>
        </p:spPr>
        <p:txBody>
          <a:bodyPr wrap="square">
            <a:spAutoFit/>
          </a:bodyPr>
          <a:lstStyle/>
          <a:p>
            <a:pPr lvl="0" algn="ctr">
              <a:lnSpc>
                <a:spcPct val="60000"/>
              </a:lnSpc>
            </a:pPr>
            <a:r>
              <a:rPr lang="en-US" sz="4400" b="1" dirty="0" smtClean="0">
                <a:solidFill>
                  <a:srgbClr val="800000"/>
                </a:solidFill>
                <a:effectLst>
                  <a:outerShdw blurRad="50800" dist="38100" dir="2700000" algn="tl" rotWithShape="0">
                    <a:prstClr val="black">
                      <a:alpha val="40000"/>
                    </a:prstClr>
                  </a:outerShdw>
                </a:effectLst>
                <a:latin typeface="Apple Chancery"/>
                <a:cs typeface="Apple Chancery"/>
              </a:rPr>
              <a:t>Visitor</a:t>
            </a:r>
            <a:r>
              <a:rPr lang="en-US" sz="3200" dirty="0" smtClean="0">
                <a:solidFill>
                  <a:prstClr val="black"/>
                </a:solidFill>
              </a:rPr>
              <a:t> </a:t>
            </a:r>
            <a:r>
              <a:rPr lang="en-US" sz="2800" dirty="0" smtClean="0">
                <a:solidFill>
                  <a:prstClr val="black"/>
                </a:solidFill>
              </a:rPr>
              <a:t>versus </a:t>
            </a:r>
            <a:r>
              <a:rPr lang="en-US" sz="4400" b="1" dirty="0">
                <a:solidFill>
                  <a:srgbClr val="800000"/>
                </a:solidFill>
                <a:effectLst>
                  <a:outerShdw blurRad="50800" dist="38100" dir="2700000" algn="tl" rotWithShape="0">
                    <a:prstClr val="black">
                      <a:alpha val="40000"/>
                    </a:prstClr>
                  </a:outerShdw>
                </a:effectLst>
                <a:latin typeface="Apple Chancery"/>
                <a:cs typeface="Apple Chancery"/>
              </a:rPr>
              <a:t>Resident</a:t>
            </a:r>
          </a:p>
        </p:txBody>
      </p:sp>
      <p:sp>
        <p:nvSpPr>
          <p:cNvPr id="12" name="Rectangle 11"/>
          <p:cNvSpPr/>
          <p:nvPr/>
        </p:nvSpPr>
        <p:spPr>
          <a:xfrm rot="1171362">
            <a:off x="2400659" y="2229334"/>
            <a:ext cx="1515027" cy="707886"/>
          </a:xfrm>
          <a:custGeom>
            <a:avLst/>
            <a:gdLst>
              <a:gd name="connsiteX0" fmla="*/ 0 w 1624451"/>
              <a:gd name="connsiteY0" fmla="*/ 0 h 769441"/>
              <a:gd name="connsiteX1" fmla="*/ 1624451 w 1624451"/>
              <a:gd name="connsiteY1" fmla="*/ 0 h 769441"/>
              <a:gd name="connsiteX2" fmla="*/ 1624451 w 1624451"/>
              <a:gd name="connsiteY2" fmla="*/ 769441 h 769441"/>
              <a:gd name="connsiteX3" fmla="*/ 0 w 1624451"/>
              <a:gd name="connsiteY3" fmla="*/ 769441 h 769441"/>
              <a:gd name="connsiteX4" fmla="*/ 0 w 1624451"/>
              <a:gd name="connsiteY4" fmla="*/ 0 h 769441"/>
              <a:gd name="connsiteX0" fmla="*/ 58953 w 1624451"/>
              <a:gd name="connsiteY0" fmla="*/ 166270 h 769441"/>
              <a:gd name="connsiteX1" fmla="*/ 1624451 w 1624451"/>
              <a:gd name="connsiteY1" fmla="*/ 0 h 769441"/>
              <a:gd name="connsiteX2" fmla="*/ 1624451 w 1624451"/>
              <a:gd name="connsiteY2" fmla="*/ 769441 h 769441"/>
              <a:gd name="connsiteX3" fmla="*/ 0 w 1624451"/>
              <a:gd name="connsiteY3" fmla="*/ 769441 h 769441"/>
              <a:gd name="connsiteX4" fmla="*/ 58953 w 1624451"/>
              <a:gd name="connsiteY4" fmla="*/ 166270 h 769441"/>
              <a:gd name="connsiteX0" fmla="*/ 58953 w 1624451"/>
              <a:gd name="connsiteY0" fmla="*/ 166270 h 769441"/>
              <a:gd name="connsiteX1" fmla="*/ 1624451 w 1624451"/>
              <a:gd name="connsiteY1" fmla="*/ 0 h 769441"/>
              <a:gd name="connsiteX2" fmla="*/ 1624451 w 1624451"/>
              <a:gd name="connsiteY2" fmla="*/ 769441 h 769441"/>
              <a:gd name="connsiteX3" fmla="*/ 0 w 1624451"/>
              <a:gd name="connsiteY3" fmla="*/ 769441 h 769441"/>
              <a:gd name="connsiteX4" fmla="*/ 58953 w 1624451"/>
              <a:gd name="connsiteY4" fmla="*/ 166270 h 769441"/>
              <a:gd name="connsiteX0" fmla="*/ 58953 w 1624451"/>
              <a:gd name="connsiteY0" fmla="*/ 52603 h 655774"/>
              <a:gd name="connsiteX1" fmla="*/ 1515027 w 1624451"/>
              <a:gd name="connsiteY1" fmla="*/ 0 h 655774"/>
              <a:gd name="connsiteX2" fmla="*/ 1624451 w 1624451"/>
              <a:gd name="connsiteY2" fmla="*/ 655774 h 655774"/>
              <a:gd name="connsiteX3" fmla="*/ 0 w 1624451"/>
              <a:gd name="connsiteY3" fmla="*/ 655774 h 655774"/>
              <a:gd name="connsiteX4" fmla="*/ 58953 w 1624451"/>
              <a:gd name="connsiteY4" fmla="*/ 52603 h 655774"/>
              <a:gd name="connsiteX0" fmla="*/ 58953 w 1515027"/>
              <a:gd name="connsiteY0" fmla="*/ 52603 h 655774"/>
              <a:gd name="connsiteX1" fmla="*/ 1515027 w 1515027"/>
              <a:gd name="connsiteY1" fmla="*/ 0 h 655774"/>
              <a:gd name="connsiteX2" fmla="*/ 1393346 w 1515027"/>
              <a:gd name="connsiteY2" fmla="*/ 540950 h 655774"/>
              <a:gd name="connsiteX3" fmla="*/ 0 w 1515027"/>
              <a:gd name="connsiteY3" fmla="*/ 655774 h 655774"/>
              <a:gd name="connsiteX4" fmla="*/ 58953 w 1515027"/>
              <a:gd name="connsiteY4" fmla="*/ 52603 h 655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027" h="655774">
                <a:moveTo>
                  <a:pt x="58953" y="52603"/>
                </a:moveTo>
                <a:cubicBezTo>
                  <a:pt x="616158" y="96942"/>
                  <a:pt x="993194" y="55423"/>
                  <a:pt x="1515027" y="0"/>
                </a:cubicBezTo>
                <a:lnTo>
                  <a:pt x="1393346" y="540950"/>
                </a:lnTo>
                <a:lnTo>
                  <a:pt x="0" y="655774"/>
                </a:lnTo>
                <a:lnTo>
                  <a:pt x="58953" y="52603"/>
                </a:lnTo>
                <a:close/>
              </a:path>
            </a:pathLst>
          </a:custGeom>
        </p:spPr>
        <p:txBody>
          <a:bodyPr wrap="square">
            <a:spAutoFit/>
          </a:bodyPr>
          <a:lstStyle/>
          <a:p>
            <a:pPr algn="dist"/>
            <a:r>
              <a:rPr lang="en-US" sz="4000" spc="-300" dirty="0">
                <a:solidFill>
                  <a:schemeClr val="accent3">
                    <a:lumMod val="50000"/>
                  </a:schemeClr>
                </a:solidFill>
                <a:effectLst>
                  <a:outerShdw blurRad="50800" dist="38100" dir="2700000" algn="tl" rotWithShape="0">
                    <a:prstClr val="black">
                      <a:alpha val="40000"/>
                    </a:prstClr>
                  </a:outerShdw>
                </a:effectLst>
                <a:latin typeface="Oriya MN"/>
                <a:cs typeface="Oriya MN"/>
              </a:rPr>
              <a:t>Focus</a:t>
            </a:r>
            <a:endParaRPr lang="en-US" sz="1400" spc="-300" dirty="0">
              <a:solidFill>
                <a:schemeClr val="accent3">
                  <a:lumMod val="50000"/>
                </a:schemeClr>
              </a:solidFill>
              <a:effectLst>
                <a:outerShdw blurRad="50800" dist="38100" dir="2700000" algn="tl" rotWithShape="0">
                  <a:prstClr val="black">
                    <a:alpha val="40000"/>
                  </a:prstClr>
                </a:outerShdw>
              </a:effectLst>
              <a:latin typeface="Oriya MN"/>
              <a:cs typeface="Oriya MN"/>
            </a:endParaRPr>
          </a:p>
        </p:txBody>
      </p:sp>
      <p:sp>
        <p:nvSpPr>
          <p:cNvPr id="13" name="TextBox 12"/>
          <p:cNvSpPr txBox="1"/>
          <p:nvPr/>
        </p:nvSpPr>
        <p:spPr>
          <a:xfrm rot="632286">
            <a:off x="266227" y="6106316"/>
            <a:ext cx="1879169" cy="584776"/>
          </a:xfrm>
          <a:prstGeom prst="rect">
            <a:avLst/>
          </a:prstGeom>
          <a:noFill/>
        </p:spPr>
        <p:txBody>
          <a:bodyPr wrap="none" rtlCol="0">
            <a:spAutoFit/>
          </a:bodyPr>
          <a:lstStyle/>
          <a:p>
            <a:r>
              <a:rPr lang="en-US" sz="3200" b="1" i="1" dirty="0" smtClean="0">
                <a:solidFill>
                  <a:schemeClr val="accent5">
                    <a:lumMod val="50000"/>
                  </a:schemeClr>
                </a:solidFill>
                <a:effectLst>
                  <a:outerShdw blurRad="50800" dist="38100" dir="2700000" algn="tl" rotWithShape="0">
                    <a:prstClr val="black">
                      <a:alpha val="40000"/>
                    </a:prstClr>
                  </a:outerShdw>
                </a:effectLst>
                <a:latin typeface="Trebuchet MS"/>
                <a:cs typeface="Trebuchet MS"/>
              </a:rPr>
              <a:t>Training</a:t>
            </a:r>
            <a:endParaRPr lang="en-US" b="1" i="1" dirty="0">
              <a:solidFill>
                <a:schemeClr val="accent5">
                  <a:lumMod val="50000"/>
                </a:schemeClr>
              </a:solidFill>
              <a:effectLst>
                <a:outerShdw blurRad="50800" dist="38100" dir="2700000" algn="tl" rotWithShape="0">
                  <a:prstClr val="black">
                    <a:alpha val="40000"/>
                  </a:prstClr>
                </a:outerShdw>
              </a:effectLst>
              <a:latin typeface="Trebuchet MS"/>
              <a:cs typeface="Trebuchet MS"/>
            </a:endParaRPr>
          </a:p>
        </p:txBody>
      </p:sp>
    </p:spTree>
    <p:extLst>
      <p:ext uri="{BB962C8B-B14F-4D97-AF65-F5344CB8AC3E}">
        <p14:creationId xmlns:p14="http://schemas.microsoft.com/office/powerpoint/2010/main" val="3119007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Autofit/>
          </a:bodyPr>
          <a:lstStyle/>
          <a:p>
            <a:pPr lvl="0"/>
            <a:r>
              <a:rPr lang="en-US" sz="4900" b="1" dirty="0" smtClean="0">
                <a:effectLst>
                  <a:glow rad="63500">
                    <a:schemeClr val="accent6">
                      <a:satMod val="175000"/>
                      <a:alpha val="40000"/>
                    </a:schemeClr>
                  </a:glow>
                  <a:outerShdw blurRad="38100" dist="38100" dir="2700000" algn="tl">
                    <a:srgbClr val="000000">
                      <a:alpha val="43137"/>
                    </a:srgbClr>
                  </a:outerShdw>
                </a:effectLst>
              </a:rPr>
              <a:t>How does the incorporation of </a:t>
            </a:r>
            <a:r>
              <a:rPr lang="en-US" sz="4900" i="1" dirty="0">
                <a:solidFill>
                  <a:srgbClr val="FF0000"/>
                </a:solidFill>
                <a:effectLst>
                  <a:glow rad="63500">
                    <a:schemeClr val="accent6">
                      <a:satMod val="175000"/>
                      <a:alpha val="40000"/>
                    </a:schemeClr>
                  </a:glow>
                </a:effectLst>
              </a:rPr>
              <a:t>BYOD affect </a:t>
            </a:r>
            <a:r>
              <a:rPr lang="en-US" sz="4900" b="1" dirty="0" smtClean="0">
                <a:effectLst>
                  <a:glow rad="63500">
                    <a:schemeClr val="accent6">
                      <a:satMod val="175000"/>
                      <a:alpha val="40000"/>
                    </a:schemeClr>
                  </a:glow>
                  <a:outerShdw blurRad="38100" dist="38100" dir="2700000" algn="tl">
                    <a:srgbClr val="000000">
                      <a:alpha val="43137"/>
                    </a:srgbClr>
                  </a:outerShdw>
                </a:effectLst>
              </a:rPr>
              <a:t>our instructional practices?</a:t>
            </a:r>
            <a:endParaRPr lang="en-US" sz="4900" b="1" dirty="0">
              <a:effectLst>
                <a:glow rad="63500">
                  <a:schemeClr val="accent6">
                    <a:satMod val="175000"/>
                    <a:alpha val="40000"/>
                  </a:schemeClr>
                </a:glow>
                <a:outerShdw blurRad="38100" dist="38100" dir="2700000" algn="tl">
                  <a:srgbClr val="000000">
                    <a:alpha val="43137"/>
                  </a:srgbClr>
                </a:outerShdw>
              </a:effectLst>
            </a:endParaRPr>
          </a:p>
        </p:txBody>
      </p:sp>
      <p:sp>
        <p:nvSpPr>
          <p:cNvPr id="3" name="TextBox 2"/>
          <p:cNvSpPr txBox="1"/>
          <p:nvPr/>
        </p:nvSpPr>
        <p:spPr>
          <a:xfrm>
            <a:off x="0" y="0"/>
            <a:ext cx="2895600" cy="830997"/>
          </a:xfrm>
          <a:prstGeom prst="rect">
            <a:avLst/>
          </a:prstGeom>
          <a:noFill/>
        </p:spPr>
        <p:txBody>
          <a:bodyPr wrap="square" rtlCol="0">
            <a:spAutoFit/>
          </a:bodyPr>
          <a:lstStyle/>
          <a:p>
            <a:r>
              <a:rPr lang="en-US" sz="4800" b="1" dirty="0" smtClean="0">
                <a:solidFill>
                  <a:schemeClr val="bg1">
                    <a:lumMod val="85000"/>
                  </a:schemeClr>
                </a:solidFill>
              </a:rPr>
              <a:t>FORUM</a:t>
            </a:r>
            <a:endParaRPr lang="en-US" sz="4800" b="1" dirty="0">
              <a:solidFill>
                <a:schemeClr val="bg1">
                  <a:lumMod val="85000"/>
                </a:schemeClr>
              </a:solidFill>
            </a:endParaRPr>
          </a:p>
        </p:txBody>
      </p:sp>
    </p:spTree>
    <p:extLst>
      <p:ext uri="{BB962C8B-B14F-4D97-AF65-F5344CB8AC3E}">
        <p14:creationId xmlns:p14="http://schemas.microsoft.com/office/powerpoint/2010/main" val="29199661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470025"/>
          </a:xfrm>
        </p:spPr>
        <p:txBody>
          <a:bodyPr>
            <a:normAutofit/>
          </a:bodyPr>
          <a:lstStyle/>
          <a:p>
            <a:r>
              <a:rPr lang="en-US" sz="6000" b="1" dirty="0" smtClean="0"/>
              <a:t>Assessing our Audience</a:t>
            </a:r>
            <a:endParaRPr lang="en-US" sz="6000" b="1" dirty="0"/>
          </a:p>
        </p:txBody>
      </p:sp>
      <p:sp>
        <p:nvSpPr>
          <p:cNvPr id="3" name="Subtitle 2"/>
          <p:cNvSpPr>
            <a:spLocks noGrp="1"/>
          </p:cNvSpPr>
          <p:nvPr>
            <p:ph type="subTitle" idx="1"/>
          </p:nvPr>
        </p:nvSpPr>
        <p:spPr>
          <a:xfrm>
            <a:off x="381000" y="2133600"/>
            <a:ext cx="8458200" cy="2133600"/>
          </a:xfrm>
        </p:spPr>
        <p:txBody>
          <a:bodyPr>
            <a:normAutofit/>
          </a:bodyPr>
          <a:lstStyle/>
          <a:p>
            <a:r>
              <a:rPr lang="en-US" b="1" i="1" dirty="0" smtClean="0">
                <a:solidFill>
                  <a:srgbClr val="FF0000"/>
                </a:solidFill>
              </a:rPr>
              <a:t>Please take this short quiz</a:t>
            </a:r>
          </a:p>
          <a:p>
            <a:r>
              <a:rPr lang="en-US" sz="4400" dirty="0" err="1" smtClean="0"/>
              <a:t>www.tinyurl.com</a:t>
            </a:r>
            <a:r>
              <a:rPr lang="en-US" sz="4400" dirty="0" smtClean="0"/>
              <a:t>/CCAC-BYOD</a:t>
            </a:r>
            <a:endParaRPr lang="en-US" sz="4400" dirty="0"/>
          </a:p>
        </p:txBody>
      </p:sp>
    </p:spTree>
    <p:extLst>
      <p:ext uri="{BB962C8B-B14F-4D97-AF65-F5344CB8AC3E}">
        <p14:creationId xmlns:p14="http://schemas.microsoft.com/office/powerpoint/2010/main" val="261462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pPr lvl="0"/>
            <a:r>
              <a:rPr lang="en-US" sz="4900" b="1" dirty="0">
                <a:effectLst>
                  <a:glow rad="63500">
                    <a:schemeClr val="accent6">
                      <a:satMod val="175000"/>
                      <a:alpha val="40000"/>
                    </a:schemeClr>
                  </a:glow>
                  <a:outerShdw blurRad="38100" dist="38100" dir="2700000" algn="tl">
                    <a:srgbClr val="000000">
                      <a:alpha val="43137"/>
                    </a:srgbClr>
                  </a:outerShdw>
                </a:effectLst>
              </a:rPr>
              <a:t>How </a:t>
            </a:r>
            <a:r>
              <a:rPr lang="en-US" sz="4900" i="1" dirty="0">
                <a:solidFill>
                  <a:srgbClr val="FF0000"/>
                </a:solidFill>
                <a:effectLst>
                  <a:glow rad="63500">
                    <a:schemeClr val="accent6">
                      <a:satMod val="175000"/>
                      <a:alpha val="40000"/>
                    </a:schemeClr>
                  </a:glow>
                </a:effectLst>
              </a:rPr>
              <a:t>distracted</a:t>
            </a:r>
            <a:r>
              <a:rPr lang="en-US" sz="4900" b="1" dirty="0">
                <a:effectLst>
                  <a:glow rad="63500">
                    <a:schemeClr val="accent6">
                      <a:satMod val="175000"/>
                      <a:alpha val="40000"/>
                    </a:schemeClr>
                  </a:glow>
                  <a:outerShdw blurRad="38100" dist="38100" dir="2700000" algn="tl">
                    <a:srgbClr val="000000">
                      <a:alpha val="43137"/>
                    </a:srgbClr>
                  </a:outerShdw>
                </a:effectLst>
              </a:rPr>
              <a:t> are BYOD </a:t>
            </a:r>
            <a:r>
              <a:rPr lang="en-US" sz="4900" b="1" dirty="0" smtClean="0">
                <a:effectLst>
                  <a:glow rad="63500">
                    <a:schemeClr val="accent6">
                      <a:satMod val="175000"/>
                      <a:alpha val="40000"/>
                    </a:schemeClr>
                  </a:glow>
                  <a:outerShdw blurRad="38100" dist="38100" dir="2700000" algn="tl">
                    <a:srgbClr val="000000">
                      <a:alpha val="43137"/>
                    </a:srgbClr>
                  </a:outerShdw>
                </a:effectLst>
              </a:rPr>
              <a:t>learners? </a:t>
            </a:r>
            <a:br>
              <a:rPr lang="en-US" sz="4900" b="1" dirty="0" smtClean="0">
                <a:effectLst>
                  <a:glow rad="63500">
                    <a:schemeClr val="accent6">
                      <a:satMod val="175000"/>
                      <a:alpha val="40000"/>
                    </a:schemeClr>
                  </a:glow>
                  <a:outerShdw blurRad="38100" dist="38100" dir="2700000" algn="tl">
                    <a:srgbClr val="000000">
                      <a:alpha val="43137"/>
                    </a:srgbClr>
                  </a:outerShdw>
                </a:effectLst>
              </a:rPr>
            </a:br>
            <a:endParaRPr lang="en-US" sz="4900" b="1" dirty="0">
              <a:effectLst>
                <a:glow rad="63500">
                  <a:schemeClr val="accent6">
                    <a:satMod val="175000"/>
                    <a:alpha val="40000"/>
                  </a:schemeClr>
                </a:glow>
                <a:outerShdw blurRad="38100" dist="38100" dir="2700000" algn="tl">
                  <a:srgbClr val="000000">
                    <a:alpha val="43137"/>
                  </a:srgbClr>
                </a:outerShdw>
              </a:effectLst>
            </a:endParaRPr>
          </a:p>
        </p:txBody>
      </p:sp>
      <p:sp>
        <p:nvSpPr>
          <p:cNvPr id="3" name="TextBox 2"/>
          <p:cNvSpPr txBox="1"/>
          <p:nvPr/>
        </p:nvSpPr>
        <p:spPr>
          <a:xfrm>
            <a:off x="0" y="0"/>
            <a:ext cx="2895600" cy="830997"/>
          </a:xfrm>
          <a:prstGeom prst="rect">
            <a:avLst/>
          </a:prstGeom>
          <a:noFill/>
        </p:spPr>
        <p:txBody>
          <a:bodyPr wrap="square" rtlCol="0">
            <a:spAutoFit/>
          </a:bodyPr>
          <a:lstStyle/>
          <a:p>
            <a:r>
              <a:rPr lang="en-US" sz="4800" b="1" dirty="0" smtClean="0">
                <a:solidFill>
                  <a:schemeClr val="bg1">
                    <a:lumMod val="85000"/>
                  </a:schemeClr>
                </a:solidFill>
              </a:rPr>
              <a:t>FORUM</a:t>
            </a:r>
            <a:endParaRPr lang="en-US" sz="4800" b="1" dirty="0">
              <a:solidFill>
                <a:schemeClr val="bg1">
                  <a:lumMod val="85000"/>
                </a:schemeClr>
              </a:solidFill>
            </a:endParaRPr>
          </a:p>
        </p:txBody>
      </p:sp>
    </p:spTree>
    <p:extLst>
      <p:ext uri="{BB962C8B-B14F-4D97-AF65-F5344CB8AC3E}">
        <p14:creationId xmlns:p14="http://schemas.microsoft.com/office/powerpoint/2010/main" val="28984952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4" y="304800"/>
            <a:ext cx="6096000" cy="1143000"/>
          </a:xfrm>
        </p:spPr>
        <p:txBody>
          <a:bodyPr>
            <a:normAutofit/>
          </a:bodyPr>
          <a:lstStyle/>
          <a:p>
            <a:r>
              <a:rPr lang="en-US" sz="6600" b="1" i="1" dirty="0" smtClean="0">
                <a:effectLst>
                  <a:glow rad="63500">
                    <a:schemeClr val="accent6">
                      <a:satMod val="175000"/>
                      <a:alpha val="40000"/>
                    </a:schemeClr>
                  </a:glow>
                  <a:outerShdw blurRad="38100" dist="38100" dir="2700000" algn="tl">
                    <a:srgbClr val="000000">
                      <a:alpha val="43137"/>
                    </a:srgbClr>
                  </a:outerShdw>
                </a:effectLst>
              </a:rPr>
              <a:t>THANK YOU!</a:t>
            </a:r>
            <a:endParaRPr lang="en-US" sz="6600" b="1" i="1" dirty="0">
              <a:effectLst>
                <a:glow rad="63500">
                  <a:schemeClr val="accent6">
                    <a:satMod val="175000"/>
                    <a:alpha val="40000"/>
                  </a:schemeClr>
                </a:glow>
                <a:outerShdw blurRad="38100" dist="38100" dir="2700000" algn="tl">
                  <a:srgbClr val="000000">
                    <a:alpha val="43137"/>
                  </a:srgbClr>
                </a:outerShdw>
              </a:effectLst>
            </a:endParaRPr>
          </a:p>
        </p:txBody>
      </p:sp>
      <p:pic>
        <p:nvPicPr>
          <p:cNvPr id="6" name="Picture 5"/>
          <p:cNvPicPr>
            <a:picLocks noChangeAspect="1"/>
          </p:cNvPicPr>
          <p:nvPr/>
        </p:nvPicPr>
        <p:blipFill>
          <a:blip r:embed="rId2"/>
          <a:stretch>
            <a:fillRect/>
          </a:stretch>
        </p:blipFill>
        <p:spPr>
          <a:xfrm>
            <a:off x="5447529" y="152400"/>
            <a:ext cx="3669632" cy="2857500"/>
          </a:xfrm>
          <a:prstGeom prst="rect">
            <a:avLst/>
          </a:prstGeom>
          <a:ln>
            <a:noFill/>
          </a:ln>
          <a:effectLst>
            <a:softEdge rad="112500"/>
          </a:effectLst>
        </p:spPr>
      </p:pic>
      <p:sp>
        <p:nvSpPr>
          <p:cNvPr id="7" name="TextBox 6"/>
          <p:cNvSpPr txBox="1"/>
          <p:nvPr/>
        </p:nvSpPr>
        <p:spPr>
          <a:xfrm>
            <a:off x="457200" y="2081986"/>
            <a:ext cx="8229600" cy="2185214"/>
          </a:xfrm>
          <a:prstGeom prst="rect">
            <a:avLst/>
          </a:prstGeom>
          <a:noFill/>
        </p:spPr>
        <p:txBody>
          <a:bodyPr wrap="square" rtlCol="0">
            <a:spAutoFit/>
          </a:bodyPr>
          <a:lstStyle/>
          <a:p>
            <a:r>
              <a:rPr lang="en-US" sz="3600" dirty="0" smtClean="0">
                <a:solidFill>
                  <a:srgbClr val="FF0000"/>
                </a:solidFill>
              </a:rPr>
              <a:t>View BIOS, Presentation, &amp;</a:t>
            </a:r>
            <a:br>
              <a:rPr lang="en-US" sz="3600" dirty="0" smtClean="0">
                <a:solidFill>
                  <a:srgbClr val="FF0000"/>
                </a:solidFill>
              </a:rPr>
            </a:br>
            <a:r>
              <a:rPr lang="en-US" sz="3600" dirty="0" err="1" smtClean="0"/>
              <a:t>Todays</a:t>
            </a:r>
            <a:r>
              <a:rPr lang="en-US" sz="3600" dirty="0" err="1" smtClean="0">
                <a:solidFill>
                  <a:srgbClr val="FF0000"/>
                </a:solidFill>
              </a:rPr>
              <a:t>Meet</a:t>
            </a:r>
            <a:r>
              <a:rPr lang="en-US" sz="3600" dirty="0" smtClean="0">
                <a:solidFill>
                  <a:srgbClr val="FF0000"/>
                </a:solidFill>
              </a:rPr>
              <a:t> transcript at:</a:t>
            </a:r>
          </a:p>
          <a:p>
            <a:endParaRPr lang="en-US" sz="2400" dirty="0">
              <a:hlinkClick r:id="rId3"/>
            </a:endParaRPr>
          </a:p>
          <a:p>
            <a:r>
              <a:rPr lang="en-US" sz="4000" dirty="0" smtClean="0">
                <a:hlinkClick r:id="rId3"/>
              </a:rPr>
              <a:t>www.BringYourOwnD.wordpress.com</a:t>
            </a:r>
            <a:r>
              <a:rPr lang="en-US" sz="3200" dirty="0" smtClean="0"/>
              <a:t> </a:t>
            </a:r>
            <a:endParaRPr lang="en-US" sz="3200" dirty="0"/>
          </a:p>
        </p:txBody>
      </p:sp>
    </p:spTree>
    <p:extLst>
      <p:ext uri="{BB962C8B-B14F-4D97-AF65-F5344CB8AC3E}">
        <p14:creationId xmlns:p14="http://schemas.microsoft.com/office/powerpoint/2010/main" val="809270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22 at 1.25.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2057400"/>
            <a:ext cx="3492500" cy="1168400"/>
          </a:xfrm>
          <a:prstGeom prst="rect">
            <a:avLst/>
          </a:prstGeom>
        </p:spPr>
      </p:pic>
      <p:sp>
        <p:nvSpPr>
          <p:cNvPr id="2" name="Title 1"/>
          <p:cNvSpPr>
            <a:spLocks noGrp="1"/>
          </p:cNvSpPr>
          <p:nvPr>
            <p:ph type="ctrTitle"/>
          </p:nvPr>
        </p:nvSpPr>
        <p:spPr>
          <a:xfrm>
            <a:off x="838200" y="0"/>
            <a:ext cx="7772400" cy="1470025"/>
          </a:xfrm>
        </p:spPr>
        <p:txBody>
          <a:bodyPr>
            <a:normAutofit/>
          </a:bodyPr>
          <a:lstStyle/>
          <a:p>
            <a:r>
              <a:rPr lang="en-US" sz="6000" b="1" i="1" dirty="0" smtClean="0"/>
              <a:t>Join the Conversation</a:t>
            </a:r>
            <a:endParaRPr lang="en-US" sz="6000" b="1" i="1" dirty="0"/>
          </a:p>
        </p:txBody>
      </p:sp>
      <p:sp>
        <p:nvSpPr>
          <p:cNvPr id="3" name="Subtitle 2"/>
          <p:cNvSpPr>
            <a:spLocks noGrp="1"/>
          </p:cNvSpPr>
          <p:nvPr>
            <p:ph type="subTitle" idx="1"/>
          </p:nvPr>
        </p:nvSpPr>
        <p:spPr>
          <a:xfrm>
            <a:off x="76200" y="2209800"/>
            <a:ext cx="8458200" cy="914400"/>
          </a:xfrm>
        </p:spPr>
        <p:txBody>
          <a:bodyPr>
            <a:normAutofit/>
          </a:bodyPr>
          <a:lstStyle/>
          <a:p>
            <a:pPr algn="r"/>
            <a:r>
              <a:rPr lang="en-US" sz="4400" dirty="0" smtClean="0">
                <a:solidFill>
                  <a:schemeClr val="tx1"/>
                </a:solidFill>
                <a:latin typeface="American Typewriter"/>
                <a:cs typeface="American Typewriter"/>
              </a:rPr>
              <a:t>.com/CCAC-BYOD</a:t>
            </a:r>
            <a:endParaRPr lang="en-US" sz="4400" dirty="0">
              <a:solidFill>
                <a:schemeClr val="tx1"/>
              </a:solidFill>
              <a:latin typeface="American Typewriter"/>
              <a:cs typeface="American Typewriter"/>
            </a:endParaRPr>
          </a:p>
        </p:txBody>
      </p:sp>
    </p:spTree>
    <p:extLst>
      <p:ext uri="{BB962C8B-B14F-4D97-AF65-F5344CB8AC3E}">
        <p14:creationId xmlns:p14="http://schemas.microsoft.com/office/powerpoint/2010/main" val="187267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848600" cy="1143000"/>
          </a:xfrm>
          <a:effectLst>
            <a:softEdge rad="292100"/>
          </a:effectLst>
        </p:spPr>
        <p:txBody>
          <a:bodyPr>
            <a:noAutofit/>
          </a:bodyPr>
          <a:lstStyle/>
          <a:p>
            <a:r>
              <a:rPr lang="en-US" sz="4900" b="1" dirty="0" smtClean="0">
                <a:effectLst>
                  <a:glow rad="63500">
                    <a:schemeClr val="accent6">
                      <a:satMod val="175000"/>
                      <a:alpha val="40000"/>
                    </a:schemeClr>
                  </a:glow>
                  <a:outerShdw blurRad="38100" dist="38100" dir="2700000" algn="tl">
                    <a:srgbClr val="000000">
                      <a:alpha val="43137"/>
                    </a:srgbClr>
                  </a:outerShdw>
                </a:effectLst>
              </a:rPr>
              <a:t/>
            </a:r>
            <a:br>
              <a:rPr lang="en-US" sz="4900" b="1" dirty="0" smtClean="0">
                <a:effectLst>
                  <a:glow rad="63500">
                    <a:schemeClr val="accent6">
                      <a:satMod val="175000"/>
                      <a:alpha val="40000"/>
                    </a:schemeClr>
                  </a:glow>
                  <a:outerShdw blurRad="38100" dist="38100" dir="2700000" algn="tl">
                    <a:srgbClr val="000000">
                      <a:alpha val="43137"/>
                    </a:srgbClr>
                  </a:outerShdw>
                </a:effectLst>
              </a:rPr>
            </a:br>
            <a:r>
              <a:rPr lang="en-US" sz="3600" dirty="0"/>
              <a:t>“Digital technologies such as computers,</a:t>
            </a:r>
            <a:br>
              <a:rPr lang="en-US" sz="3600" dirty="0"/>
            </a:br>
            <a:r>
              <a:rPr lang="en-US" sz="3600" dirty="0"/>
              <a:t>mobile devices, digital media creation and distribution tools, video games and social networking sites </a:t>
            </a:r>
            <a:r>
              <a:rPr lang="en-US" sz="3600" i="1" dirty="0">
                <a:solidFill>
                  <a:srgbClr val="FF0000"/>
                </a:solidFill>
              </a:rPr>
              <a:t>are transforming </a:t>
            </a:r>
            <a:r>
              <a:rPr lang="en-US" sz="3600" dirty="0"/>
              <a:t>how we think about schooling and learning.</a:t>
            </a:r>
            <a:r>
              <a:rPr lang="en-US" sz="3600" dirty="0" smtClean="0"/>
              <a:t>”   </a:t>
            </a:r>
            <a:r>
              <a:rPr lang="en-US" sz="2000" dirty="0" smtClean="0"/>
              <a:t>Collins </a:t>
            </a:r>
            <a:r>
              <a:rPr lang="en-US" sz="2000" dirty="0"/>
              <a:t>&amp; </a:t>
            </a:r>
            <a:r>
              <a:rPr lang="en-US" sz="2000" dirty="0" smtClean="0"/>
              <a:t>Halverson. </a:t>
            </a:r>
            <a:r>
              <a:rPr lang="en-US" sz="2000" dirty="0"/>
              <a:t>(2010</a:t>
            </a:r>
            <a:r>
              <a:rPr lang="en-US" sz="2000" dirty="0" smtClean="0"/>
              <a:t>)</a:t>
            </a:r>
            <a:endParaRPr lang="en-US" sz="2000" b="1" dirty="0">
              <a:effectLst>
                <a:glow rad="635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531212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a:effectLst>
            <a:softEdge rad="292100"/>
          </a:effectLst>
        </p:spPr>
        <p:txBody>
          <a:bodyPr>
            <a:noAutofit/>
          </a:bodyPr>
          <a:lstStyle/>
          <a:p>
            <a:r>
              <a:rPr lang="en-US" sz="4900" b="1" dirty="0" smtClean="0">
                <a:effectLst>
                  <a:glow rad="63500">
                    <a:schemeClr val="accent6">
                      <a:satMod val="175000"/>
                      <a:alpha val="40000"/>
                    </a:schemeClr>
                  </a:glow>
                  <a:outerShdw blurRad="38100" dist="38100" dir="2700000" algn="tl">
                    <a:srgbClr val="000000">
                      <a:alpha val="43137"/>
                    </a:srgbClr>
                  </a:outerShdw>
                </a:effectLst>
              </a:rPr>
              <a:t/>
            </a:r>
            <a:br>
              <a:rPr lang="en-US" sz="4900" b="1" dirty="0" smtClean="0">
                <a:effectLst>
                  <a:glow rad="63500">
                    <a:schemeClr val="accent6">
                      <a:satMod val="175000"/>
                      <a:alpha val="40000"/>
                    </a:schemeClr>
                  </a:glow>
                  <a:outerShdw blurRad="38100" dist="38100" dir="2700000" algn="tl">
                    <a:srgbClr val="000000">
                      <a:alpha val="43137"/>
                    </a:srgbClr>
                  </a:outerShdw>
                </a:effectLst>
              </a:rPr>
            </a:br>
            <a:r>
              <a:rPr lang="en-US" sz="3600" dirty="0" smtClean="0"/>
              <a:t>“The </a:t>
            </a:r>
            <a:r>
              <a:rPr lang="en-US" sz="3600" i="1" dirty="0" smtClean="0">
                <a:solidFill>
                  <a:srgbClr val="FF0000"/>
                </a:solidFill>
              </a:rPr>
              <a:t>consumerization of technology</a:t>
            </a:r>
            <a:r>
              <a:rPr lang="en-US" sz="3600" b="1" i="1" dirty="0" smtClean="0">
                <a:solidFill>
                  <a:srgbClr val="FF0000"/>
                </a:solidFill>
              </a:rPr>
              <a:t> </a:t>
            </a:r>
            <a:r>
              <a:rPr lang="en-US" sz="3600" dirty="0" smtClean="0"/>
              <a:t>is setting a new standard whereby students, faculty, and staff bring their own devices, software, apps and cloud-based technology to create a personal computing environment.”    </a:t>
            </a:r>
            <a:r>
              <a:rPr lang="en-US" sz="2000" dirty="0" err="1" smtClean="0"/>
              <a:t>Dahlstorm</a:t>
            </a:r>
            <a:r>
              <a:rPr lang="en-US" sz="2000" dirty="0" smtClean="0"/>
              <a:t> &amp; </a:t>
            </a:r>
            <a:r>
              <a:rPr lang="en-US" sz="2000" dirty="0" err="1" smtClean="0"/>
              <a:t>diFilipo</a:t>
            </a:r>
            <a:r>
              <a:rPr lang="en-US" sz="2000" dirty="0" smtClean="0"/>
              <a:t>. </a:t>
            </a:r>
            <a:r>
              <a:rPr lang="en-US" sz="2000" dirty="0"/>
              <a:t>(</a:t>
            </a:r>
            <a:r>
              <a:rPr lang="en-US" sz="2000" dirty="0" smtClean="0"/>
              <a:t>2013)</a:t>
            </a:r>
            <a:endParaRPr lang="en-US" sz="2000" b="1" dirty="0">
              <a:effectLst>
                <a:glow rad="63500">
                  <a:schemeClr val="accent6">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55569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en-US" sz="7200" dirty="0" smtClean="0"/>
              <a:t>What is BYOD?</a:t>
            </a:r>
            <a:endParaRPr lang="en-US" sz="7200" dirty="0"/>
          </a:p>
        </p:txBody>
      </p:sp>
    </p:spTree>
    <p:extLst>
      <p:ext uri="{BB962C8B-B14F-4D97-AF65-F5344CB8AC3E}">
        <p14:creationId xmlns:p14="http://schemas.microsoft.com/office/powerpoint/2010/main" val="4281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effectLst/>
        </p:spPr>
        <p:txBody>
          <a:bodyPr anchor="t">
            <a:noAutofit/>
          </a:bodyPr>
          <a:lstStyle/>
          <a:p>
            <a:pPr lvl="0"/>
            <a:r>
              <a:rPr lang="en-US" sz="4900" b="1" dirty="0" smtClean="0">
                <a:effectLst>
                  <a:glow rad="63500">
                    <a:schemeClr val="accent6">
                      <a:satMod val="175000"/>
                      <a:alpha val="40000"/>
                    </a:schemeClr>
                  </a:glow>
                  <a:outerShdw blurRad="38100" dist="38100" dir="2700000" algn="tl">
                    <a:srgbClr val="000000">
                      <a:alpha val="43137"/>
                    </a:srgbClr>
                  </a:outerShdw>
                </a:effectLst>
              </a:rPr>
              <a:t>BYOD DEFINITION:</a:t>
            </a:r>
            <a:r>
              <a:rPr lang="en-US" sz="2000" b="1" dirty="0" smtClean="0">
                <a:effectLst>
                  <a:glow rad="63500">
                    <a:schemeClr val="accent6">
                      <a:satMod val="175000"/>
                      <a:alpha val="40000"/>
                    </a:schemeClr>
                  </a:glow>
                  <a:outerShdw blurRad="38100" dist="38100" dir="2700000" algn="tl">
                    <a:srgbClr val="000000">
                      <a:alpha val="43137"/>
                    </a:srgbClr>
                  </a:outerShdw>
                </a:effectLst>
              </a:rPr>
              <a:t/>
            </a:r>
            <a:br>
              <a:rPr lang="en-US" sz="2000" b="1" dirty="0" smtClean="0">
                <a:effectLst>
                  <a:glow rad="63500">
                    <a:schemeClr val="accent6">
                      <a:satMod val="175000"/>
                      <a:alpha val="40000"/>
                    </a:schemeClr>
                  </a:glow>
                  <a:outerShdw blurRad="38100" dist="38100" dir="2700000" algn="tl">
                    <a:srgbClr val="000000">
                      <a:alpha val="43137"/>
                    </a:srgbClr>
                  </a:outerShdw>
                </a:effectLst>
              </a:rPr>
            </a:br>
            <a:r>
              <a:rPr lang="en-US" sz="2000" b="1" dirty="0" smtClean="0">
                <a:effectLst>
                  <a:glow rad="63500">
                    <a:schemeClr val="accent6">
                      <a:satMod val="175000"/>
                      <a:alpha val="40000"/>
                    </a:schemeClr>
                  </a:glow>
                  <a:outerShdw blurRad="38100" dist="38100" dir="2700000" algn="tl">
                    <a:srgbClr val="000000">
                      <a:alpha val="43137"/>
                    </a:srgbClr>
                  </a:outerShdw>
                </a:effectLst>
              </a:rPr>
              <a:t/>
            </a:r>
            <a:br>
              <a:rPr lang="en-US" sz="2000" b="1" dirty="0" smtClean="0">
                <a:effectLst>
                  <a:glow rad="63500">
                    <a:schemeClr val="accent6">
                      <a:satMod val="175000"/>
                      <a:alpha val="40000"/>
                    </a:schemeClr>
                  </a:glow>
                  <a:outerShdw blurRad="38100" dist="38100" dir="2700000" algn="tl">
                    <a:srgbClr val="000000">
                      <a:alpha val="43137"/>
                    </a:srgbClr>
                  </a:outerShdw>
                </a:effectLst>
              </a:rPr>
            </a:br>
            <a:r>
              <a:rPr lang="en-US" dirty="0"/>
              <a:t>Mobile devices </a:t>
            </a:r>
            <a:r>
              <a:rPr lang="en-US" dirty="0" smtClean="0"/>
              <a:t>which are </a:t>
            </a:r>
            <a:r>
              <a:rPr lang="en-US" b="1" dirty="0" smtClean="0">
                <a:solidFill>
                  <a:srgbClr val="FF0000"/>
                </a:solidFill>
              </a:rPr>
              <a:t>OWNED</a:t>
            </a:r>
            <a:r>
              <a:rPr lang="en-US" dirty="0" smtClean="0"/>
              <a:t> </a:t>
            </a:r>
            <a:r>
              <a:rPr lang="en-US" dirty="0"/>
              <a:t>by the individual and </a:t>
            </a:r>
            <a:r>
              <a:rPr lang="en-US" dirty="0" smtClean="0"/>
              <a:t>NOT the organization. </a:t>
            </a:r>
            <a:endParaRPr lang="en-US" sz="4000" dirty="0"/>
          </a:p>
        </p:txBody>
      </p:sp>
    </p:spTree>
    <p:extLst>
      <p:ext uri="{BB962C8B-B14F-4D97-AF65-F5344CB8AC3E}">
        <p14:creationId xmlns:p14="http://schemas.microsoft.com/office/powerpoint/2010/main" val="21353790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350320">
            <a:off x="6551233" y="3618892"/>
            <a:ext cx="1109134" cy="208625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l="16702" t="2148" r="16172" b="4111"/>
          <a:stretch/>
        </p:blipFill>
        <p:spPr>
          <a:xfrm>
            <a:off x="32817" y="1752600"/>
            <a:ext cx="6138060" cy="4825696"/>
          </a:xfrm>
          <a:prstGeom prst="rect">
            <a:avLst/>
          </a:prstGeom>
        </p:spPr>
      </p:pic>
      <p:sp>
        <p:nvSpPr>
          <p:cNvPr id="2" name="Title 1"/>
          <p:cNvSpPr>
            <a:spLocks noGrp="1"/>
          </p:cNvSpPr>
          <p:nvPr>
            <p:ph type="title"/>
          </p:nvPr>
        </p:nvSpPr>
        <p:spPr>
          <a:xfrm>
            <a:off x="304800" y="304800"/>
            <a:ext cx="8534400" cy="1143000"/>
          </a:xfrm>
          <a:effectLst/>
        </p:spPr>
        <p:txBody>
          <a:bodyPr anchor="t">
            <a:noAutofit/>
          </a:bodyPr>
          <a:lstStyle/>
          <a:p>
            <a:pPr lvl="0" algn="l"/>
            <a:r>
              <a:rPr lang="en-US" sz="4900" b="1" dirty="0" smtClean="0">
                <a:effectLst>
                  <a:glow rad="63500">
                    <a:schemeClr val="accent6">
                      <a:satMod val="175000"/>
                      <a:alpha val="40000"/>
                    </a:schemeClr>
                  </a:glow>
                  <a:outerShdw blurRad="38100" dist="38100" dir="2700000" algn="tl">
                    <a:srgbClr val="000000">
                      <a:alpha val="43137"/>
                    </a:srgbClr>
                  </a:outerShdw>
                </a:effectLst>
              </a:rPr>
              <a:t>BYOD TYPES:</a:t>
            </a:r>
            <a:br>
              <a:rPr lang="en-US" sz="4900" b="1" dirty="0" smtClean="0">
                <a:effectLst>
                  <a:glow rad="63500">
                    <a:schemeClr val="accent6">
                      <a:satMod val="175000"/>
                      <a:alpha val="40000"/>
                    </a:schemeClr>
                  </a:glow>
                  <a:outerShdw blurRad="38100" dist="38100" dir="2700000" algn="tl">
                    <a:srgbClr val="000000">
                      <a:alpha val="43137"/>
                    </a:srgbClr>
                  </a:outerShdw>
                </a:effectLst>
              </a:rPr>
            </a:br>
            <a:r>
              <a:rPr lang="en-US" sz="2400" i="1" dirty="0" smtClean="0">
                <a:effectLst>
                  <a:outerShdw blurRad="38100" dist="38100" dir="2700000" algn="tl">
                    <a:srgbClr val="000000">
                      <a:alpha val="43137"/>
                    </a:srgbClr>
                  </a:outerShdw>
                </a:effectLst>
              </a:rPr>
              <a:t>Also known as BYOE</a:t>
            </a:r>
            <a:br>
              <a:rPr lang="en-US" sz="2400" i="1" dirty="0" smtClean="0">
                <a:effectLst>
                  <a:outerShdw blurRad="38100" dist="38100" dir="2700000" algn="tl">
                    <a:srgbClr val="000000">
                      <a:alpha val="43137"/>
                    </a:srgbClr>
                  </a:outerShdw>
                </a:effectLst>
              </a:rPr>
            </a:br>
            <a:r>
              <a:rPr lang="en-US" sz="2400" i="1" dirty="0" smtClean="0">
                <a:effectLst>
                  <a:outerShdw blurRad="38100" dist="38100" dir="2700000" algn="tl">
                    <a:srgbClr val="000000">
                      <a:alpha val="43137"/>
                    </a:srgbClr>
                  </a:outerShdw>
                </a:effectLst>
              </a:rPr>
              <a:t>“Bring </a:t>
            </a:r>
            <a:r>
              <a:rPr lang="en-US" sz="2400" i="1" dirty="0">
                <a:effectLst>
                  <a:outerShdw blurRad="38100" dist="38100" dir="2700000" algn="tl">
                    <a:srgbClr val="000000">
                      <a:alpha val="43137"/>
                    </a:srgbClr>
                  </a:outerShdw>
                </a:effectLst>
              </a:rPr>
              <a:t>Y</a:t>
            </a:r>
            <a:r>
              <a:rPr lang="en-US" sz="2400" i="1" dirty="0" smtClean="0">
                <a:effectLst>
                  <a:outerShdw blurRad="38100" dist="38100" dir="2700000" algn="tl">
                    <a:srgbClr val="000000">
                      <a:alpha val="43137"/>
                    </a:srgbClr>
                  </a:outerShdw>
                </a:effectLst>
              </a:rPr>
              <a:t>our Own Equipment”</a:t>
            </a:r>
            <a:br>
              <a:rPr lang="en-US" sz="2400" i="1" dirty="0" smtClean="0">
                <a:effectLst>
                  <a:outerShdw blurRad="38100" dist="38100" dir="2700000" algn="tl">
                    <a:srgbClr val="000000">
                      <a:alpha val="43137"/>
                    </a:srgbClr>
                  </a:outerShdw>
                </a:effectLst>
              </a:rPr>
            </a:br>
            <a:r>
              <a:rPr lang="en-US" sz="2400" i="1" dirty="0" smtClean="0">
                <a:effectLst>
                  <a:outerShdw blurRad="38100" dist="38100" dir="2700000" algn="tl">
                    <a:srgbClr val="000000">
                      <a:alpha val="43137"/>
                    </a:srgbClr>
                  </a:outerShdw>
                </a:effectLst>
              </a:rPr>
              <a:t/>
            </a:r>
            <a:br>
              <a:rPr lang="en-US" sz="2400" i="1" dirty="0" smtClean="0">
                <a:effectLst>
                  <a:outerShdw blurRad="38100" dist="38100" dir="2700000" algn="tl">
                    <a:srgbClr val="000000">
                      <a:alpha val="43137"/>
                    </a:srgbClr>
                  </a:outerShdw>
                </a:effectLst>
              </a:rPr>
            </a:br>
            <a:r>
              <a:rPr lang="en-US" sz="2400" i="1" dirty="0">
                <a:effectLst>
                  <a:outerShdw blurRad="38100" dist="38100" dir="2700000" algn="tl">
                    <a:srgbClr val="000000">
                      <a:alpha val="43137"/>
                    </a:srgbClr>
                  </a:outerShdw>
                </a:effectLst>
              </a:rPr>
              <a:t/>
            </a:r>
            <a:br>
              <a:rPr lang="en-US" sz="2400" i="1" dirty="0">
                <a:effectLst>
                  <a:outerShdw blurRad="38100" dist="38100" dir="2700000" algn="tl">
                    <a:srgbClr val="000000">
                      <a:alpha val="43137"/>
                    </a:srgbClr>
                  </a:outerShdw>
                </a:effectLst>
              </a:rPr>
            </a:br>
            <a:r>
              <a:rPr lang="en-US" sz="2800" b="1" dirty="0" smtClean="0">
                <a:effectLst>
                  <a:glow rad="63500">
                    <a:schemeClr val="accent6">
                      <a:satMod val="175000"/>
                      <a:alpha val="40000"/>
                    </a:schemeClr>
                  </a:glow>
                  <a:outerShdw blurRad="38100" dist="38100" dir="2700000" algn="tl">
                    <a:srgbClr val="000000">
                      <a:alpha val="43137"/>
                    </a:srgbClr>
                  </a:outerShdw>
                </a:effectLst>
              </a:rPr>
              <a:t/>
            </a:r>
            <a:br>
              <a:rPr lang="en-US" sz="2800" b="1" dirty="0" smtClean="0">
                <a:effectLst>
                  <a:glow rad="63500">
                    <a:schemeClr val="accent6">
                      <a:satMod val="175000"/>
                      <a:alpha val="40000"/>
                    </a:schemeClr>
                  </a:glow>
                  <a:outerShdw blurRad="38100" dist="38100" dir="2700000" algn="tl">
                    <a:srgbClr val="000000">
                      <a:alpha val="43137"/>
                    </a:srgbClr>
                  </a:outerShdw>
                </a:effectLst>
              </a:rPr>
            </a:br>
            <a:r>
              <a:rPr lang="en-US" sz="1050" b="1" dirty="0" smtClean="0">
                <a:effectLst>
                  <a:glow rad="63500">
                    <a:schemeClr val="accent6">
                      <a:satMod val="175000"/>
                      <a:alpha val="40000"/>
                    </a:schemeClr>
                  </a:glow>
                  <a:outerShdw blurRad="38100" dist="38100" dir="2700000" algn="tl">
                    <a:srgbClr val="000000">
                      <a:alpha val="43137"/>
                    </a:srgbClr>
                  </a:outerShdw>
                </a:effectLst>
              </a:rPr>
              <a:t/>
            </a:r>
            <a:br>
              <a:rPr lang="en-US" sz="1050" b="1" dirty="0" smtClean="0">
                <a:effectLst>
                  <a:glow rad="63500">
                    <a:schemeClr val="accent6">
                      <a:satMod val="175000"/>
                      <a:alpha val="40000"/>
                    </a:schemeClr>
                  </a:glow>
                  <a:outerShdw blurRad="38100" dist="38100" dir="2700000" algn="tl">
                    <a:srgbClr val="000000">
                      <a:alpha val="43137"/>
                    </a:srgbClr>
                  </a:outerShdw>
                </a:effectLst>
              </a:rPr>
            </a:br>
            <a:r>
              <a:rPr lang="en-US" sz="2000" b="1" dirty="0" smtClean="0">
                <a:effectLst>
                  <a:glow rad="63500">
                    <a:schemeClr val="accent6">
                      <a:satMod val="175000"/>
                      <a:alpha val="40000"/>
                    </a:schemeClr>
                  </a:glow>
                  <a:outerShdw blurRad="38100" dist="38100" dir="2700000" algn="tl">
                    <a:srgbClr val="000000">
                      <a:alpha val="43137"/>
                    </a:srgbClr>
                  </a:outerShdw>
                </a:effectLst>
              </a:rPr>
              <a:t/>
            </a:r>
            <a:br>
              <a:rPr lang="en-US" sz="2000" b="1" dirty="0" smtClean="0">
                <a:effectLst>
                  <a:glow rad="63500">
                    <a:schemeClr val="accent6">
                      <a:satMod val="175000"/>
                      <a:alpha val="40000"/>
                    </a:schemeClr>
                  </a:glow>
                  <a:outerShdw blurRad="38100" dist="38100" dir="2700000" algn="tl">
                    <a:srgbClr val="000000">
                      <a:alpha val="43137"/>
                    </a:srgbClr>
                  </a:outerShdw>
                </a:effectLst>
              </a:rPr>
            </a:br>
            <a:r>
              <a:rPr lang="en-US" sz="2000" b="1" dirty="0" smtClean="0">
                <a:effectLst>
                  <a:glow rad="63500">
                    <a:schemeClr val="accent6">
                      <a:satMod val="175000"/>
                      <a:alpha val="40000"/>
                    </a:schemeClr>
                  </a:glow>
                  <a:outerShdw blurRad="38100" dist="38100" dir="2700000" algn="tl">
                    <a:srgbClr val="000000">
                      <a:alpha val="43137"/>
                    </a:srgbClr>
                  </a:outerShdw>
                </a:effectLst>
              </a:rPr>
              <a:t/>
            </a:r>
            <a:br>
              <a:rPr lang="en-US" sz="2000" b="1" dirty="0" smtClean="0">
                <a:effectLst>
                  <a:glow rad="63500">
                    <a:schemeClr val="accent6">
                      <a:satMod val="175000"/>
                      <a:alpha val="40000"/>
                    </a:schemeClr>
                  </a:glow>
                  <a:outerShdw blurRad="38100" dist="38100" dir="2700000" algn="tl">
                    <a:srgbClr val="000000">
                      <a:alpha val="43137"/>
                    </a:srgbClr>
                  </a:outerShdw>
                </a:effectLst>
              </a:rPr>
            </a:br>
            <a:endParaRPr lang="en-US" sz="4000"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6000" y="457200"/>
            <a:ext cx="2556168" cy="30988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021766">
            <a:off x="5499851" y="4413487"/>
            <a:ext cx="1011525" cy="206665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620000" y="4724400"/>
            <a:ext cx="1230257" cy="1981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62400" y="762000"/>
            <a:ext cx="2036398" cy="3048000"/>
          </a:xfrm>
          <a:prstGeom prst="rect">
            <a:avLst/>
          </a:prstGeom>
        </p:spPr>
      </p:pic>
    </p:spTree>
    <p:extLst>
      <p:ext uri="{BB962C8B-B14F-4D97-AF65-F5344CB8AC3E}">
        <p14:creationId xmlns:p14="http://schemas.microsoft.com/office/powerpoint/2010/main" val="41360256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4623</TotalTime>
  <Words>1077</Words>
  <Application>Microsoft Macintosh PowerPoint</Application>
  <PresentationFormat>On-screen Show (4:3)</PresentationFormat>
  <Paragraphs>130</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Bridging the Digital Gap: A Conversation on Uniting BYOD and Instruction in the Higher Education Classroom</vt:lpstr>
      <vt:lpstr>ESSENTIAL QUESTION: How can we harness BYOD to engage our learners?</vt:lpstr>
      <vt:lpstr>Assessing our Audience</vt:lpstr>
      <vt:lpstr>Join the Conversation</vt:lpstr>
      <vt:lpstr> “Digital technologies such as computers, mobile devices, digital media creation and distribution tools, video games and social networking sites are transforming how we think about schooling and learning.”   Collins &amp; Halverson. (2010)</vt:lpstr>
      <vt:lpstr> “The consumerization of technology is setting a new standard whereby students, faculty, and staff bring their own devices, software, apps and cloud-based technology to create a personal computing environment.”    Dahlstorm &amp; diFilipo. (2013)</vt:lpstr>
      <vt:lpstr>What is BYOD?</vt:lpstr>
      <vt:lpstr>BYOD DEFINITION:  Mobile devices which are OWNED by the individual and NOT the organization. </vt:lpstr>
      <vt:lpstr>BYOD TYPES: Also known as BYOE “Bring Your Own Equipment”       </vt:lpstr>
      <vt:lpstr>Consumerization of technology</vt:lpstr>
      <vt:lpstr>The consumer market increasingly allows users to own and manage a long list of technologies.  </vt:lpstr>
      <vt:lpstr>Adults and Undergraduates  owning devices</vt:lpstr>
      <vt:lpstr>IT leaders estimate the portion of employees “BYODing” for  work-related purposes</vt:lpstr>
      <vt:lpstr>PowerPoint Presentation</vt:lpstr>
      <vt:lpstr>Moving Forward or Pushing Back</vt:lpstr>
      <vt:lpstr> Personal Experiences A Student’s Perspective</vt:lpstr>
      <vt:lpstr>The Instructor and BYOD: Friend or foe </vt:lpstr>
      <vt:lpstr>The Generational Gap Growing up Digital  </vt:lpstr>
      <vt:lpstr>PowerPoint Presentation</vt:lpstr>
      <vt:lpstr>PowerPoint Presentation</vt:lpstr>
      <vt:lpstr>PowerPoint Presentation</vt:lpstr>
      <vt:lpstr>PowerPoint Presentation</vt:lpstr>
      <vt:lpstr>PowerPoint Presentation</vt:lpstr>
      <vt:lpstr>Student Groupings</vt:lpstr>
      <vt:lpstr>YOUR TURN</vt:lpstr>
      <vt:lpstr>What benefits does BYOD present to both the instructor and student? </vt:lpstr>
      <vt:lpstr>What are some barriers to the incorporation of technology into the instruction. </vt:lpstr>
      <vt:lpstr>What have been the BARRIERS?</vt:lpstr>
      <vt:lpstr>How does the incorporation of BYOD affect our instructional practices?</vt:lpstr>
      <vt:lpstr>How distracted are BYOD learners?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 B. Murphy</dc:creator>
  <cp:lastModifiedBy>Bekir Mugayitoglu</cp:lastModifiedBy>
  <cp:revision>60</cp:revision>
  <dcterms:created xsi:type="dcterms:W3CDTF">2014-01-27T01:22:58Z</dcterms:created>
  <dcterms:modified xsi:type="dcterms:W3CDTF">2014-09-21T02:03:54Z</dcterms:modified>
</cp:coreProperties>
</file>